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5" r:id="rId2"/>
  </p:sldMasterIdLst>
  <p:sldIdLst>
    <p:sldId id="258" r:id="rId3"/>
    <p:sldId id="259" r:id="rId4"/>
    <p:sldId id="275" r:id="rId5"/>
    <p:sldId id="273" r:id="rId6"/>
    <p:sldId id="274" r:id="rId7"/>
    <p:sldId id="276" r:id="rId8"/>
    <p:sldId id="277" r:id="rId9"/>
    <p:sldId id="278" r:id="rId10"/>
    <p:sldId id="279" r:id="rId11"/>
    <p:sldId id="280" r:id="rId12"/>
    <p:sldId id="281" r:id="rId13"/>
    <p:sldId id="261" r:id="rId14"/>
    <p:sldId id="260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D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2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8150"/>
            <a:ext cx="9144000" cy="62103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63529"/>
                  <a:invGamma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itchFamily="34" charset="0"/>
              <a:ea typeface="微软雅黑"/>
              <a:cs typeface="微软雅黑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4419600"/>
            <a:ext cx="9144000" cy="2228850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39998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  <a:latin typeface="Arial" charset="0"/>
              <a:ea typeface="微软雅黑" charset="0"/>
              <a:cs typeface="微软雅黑" charset="0"/>
            </a:endParaRPr>
          </a:p>
        </p:txBody>
      </p:sp>
      <p:pic>
        <p:nvPicPr>
          <p:cNvPr id="6" name="Picture 4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9"/>
          <a:stretch>
            <a:fillRect/>
          </a:stretch>
        </p:blipFill>
        <p:spPr bwMode="auto">
          <a:xfrm>
            <a:off x="6270625" y="438150"/>
            <a:ext cx="2873375" cy="264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381000" y="1157288"/>
            <a:ext cx="1627188" cy="1546225"/>
          </a:xfrm>
          <a:custGeom>
            <a:avLst/>
            <a:gdLst>
              <a:gd name="T0" fmla="*/ 2 w 1627188"/>
              <a:gd name="T1" fmla="*/ 590604 h 1546225"/>
              <a:gd name="T2" fmla="*/ 621534 w 1627188"/>
              <a:gd name="T3" fmla="*/ 590608 h 1546225"/>
              <a:gd name="T4" fmla="*/ 813594 w 1627188"/>
              <a:gd name="T5" fmla="*/ 0 h 1546225"/>
              <a:gd name="T6" fmla="*/ 1005654 w 1627188"/>
              <a:gd name="T7" fmla="*/ 590608 h 1546225"/>
              <a:gd name="T8" fmla="*/ 1627186 w 1627188"/>
              <a:gd name="T9" fmla="*/ 590604 h 1546225"/>
              <a:gd name="T10" fmla="*/ 1124354 w 1627188"/>
              <a:gd name="T11" fmla="*/ 955616 h 1546225"/>
              <a:gd name="T12" fmla="*/ 1316422 w 1627188"/>
              <a:gd name="T13" fmla="*/ 1546221 h 1546225"/>
              <a:gd name="T14" fmla="*/ 813594 w 1627188"/>
              <a:gd name="T15" fmla="*/ 1181203 h 1546225"/>
              <a:gd name="T16" fmla="*/ 310766 w 1627188"/>
              <a:gd name="T17" fmla="*/ 1546221 h 1546225"/>
              <a:gd name="T18" fmla="*/ 502834 w 1627188"/>
              <a:gd name="T19" fmla="*/ 955616 h 1546225"/>
              <a:gd name="T20" fmla="*/ 2 w 1627188"/>
              <a:gd name="T21" fmla="*/ 590604 h 154622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627188" h="1546225">
                <a:moveTo>
                  <a:pt x="2" y="590604"/>
                </a:moveTo>
                <a:lnTo>
                  <a:pt x="621534" y="590608"/>
                </a:lnTo>
                <a:lnTo>
                  <a:pt x="813594" y="0"/>
                </a:lnTo>
                <a:lnTo>
                  <a:pt x="1005654" y="590608"/>
                </a:lnTo>
                <a:lnTo>
                  <a:pt x="1627186" y="590604"/>
                </a:lnTo>
                <a:lnTo>
                  <a:pt x="1124354" y="955616"/>
                </a:lnTo>
                <a:lnTo>
                  <a:pt x="1316422" y="1546221"/>
                </a:lnTo>
                <a:lnTo>
                  <a:pt x="813594" y="1181203"/>
                </a:lnTo>
                <a:lnTo>
                  <a:pt x="310766" y="1546221"/>
                </a:lnTo>
                <a:lnTo>
                  <a:pt x="502834" y="955616"/>
                </a:lnTo>
                <a:lnTo>
                  <a:pt x="2" y="590604"/>
                </a:lnTo>
                <a:close/>
              </a:path>
            </a:pathLst>
          </a:custGeom>
          <a:solidFill>
            <a:srgbClr val="F7F4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  <a:ea typeface="微软雅黑" charset="0"/>
              <a:cs typeface="微软雅黑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 rot="1402213">
            <a:off x="2738438" y="927100"/>
            <a:ext cx="485775" cy="460375"/>
          </a:xfrm>
          <a:custGeom>
            <a:avLst/>
            <a:gdLst>
              <a:gd name="T0" fmla="*/ 1 w 485775"/>
              <a:gd name="T1" fmla="*/ 175847 h 460375"/>
              <a:gd name="T2" fmla="*/ 185551 w 485775"/>
              <a:gd name="T3" fmla="*/ 175848 h 460375"/>
              <a:gd name="T4" fmla="*/ 242888 w 485775"/>
              <a:gd name="T5" fmla="*/ 0 h 460375"/>
              <a:gd name="T6" fmla="*/ 300224 w 485775"/>
              <a:gd name="T7" fmla="*/ 175848 h 460375"/>
              <a:gd name="T8" fmla="*/ 485774 w 485775"/>
              <a:gd name="T9" fmla="*/ 175847 h 460375"/>
              <a:gd name="T10" fmla="*/ 335661 w 485775"/>
              <a:gd name="T11" fmla="*/ 284526 h 460375"/>
              <a:gd name="T12" fmla="*/ 393000 w 485775"/>
              <a:gd name="T13" fmla="*/ 460374 h 460375"/>
              <a:gd name="T14" fmla="*/ 242888 w 485775"/>
              <a:gd name="T15" fmla="*/ 351693 h 460375"/>
              <a:gd name="T16" fmla="*/ 92775 w 485775"/>
              <a:gd name="T17" fmla="*/ 460374 h 460375"/>
              <a:gd name="T18" fmla="*/ 150114 w 485775"/>
              <a:gd name="T19" fmla="*/ 284526 h 460375"/>
              <a:gd name="T20" fmla="*/ 1 w 485775"/>
              <a:gd name="T21" fmla="*/ 175847 h 46037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85775" h="460375">
                <a:moveTo>
                  <a:pt x="1" y="175847"/>
                </a:moveTo>
                <a:lnTo>
                  <a:pt x="185551" y="175848"/>
                </a:lnTo>
                <a:lnTo>
                  <a:pt x="242888" y="0"/>
                </a:lnTo>
                <a:lnTo>
                  <a:pt x="300224" y="175848"/>
                </a:lnTo>
                <a:lnTo>
                  <a:pt x="485774" y="175847"/>
                </a:lnTo>
                <a:lnTo>
                  <a:pt x="335661" y="284526"/>
                </a:lnTo>
                <a:lnTo>
                  <a:pt x="393000" y="460374"/>
                </a:lnTo>
                <a:lnTo>
                  <a:pt x="242888" y="351693"/>
                </a:lnTo>
                <a:lnTo>
                  <a:pt x="92775" y="460374"/>
                </a:lnTo>
                <a:lnTo>
                  <a:pt x="150114" y="284526"/>
                </a:lnTo>
                <a:lnTo>
                  <a:pt x="1" y="175847"/>
                </a:lnTo>
                <a:close/>
              </a:path>
            </a:pathLst>
          </a:custGeom>
          <a:solidFill>
            <a:srgbClr val="F7F4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  <a:ea typeface="微软雅黑" charset="0"/>
              <a:cs typeface="微软雅黑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024188" y="2836863"/>
            <a:ext cx="484187" cy="460375"/>
          </a:xfrm>
          <a:custGeom>
            <a:avLst/>
            <a:gdLst>
              <a:gd name="T0" fmla="*/ 1 w 484187"/>
              <a:gd name="T1" fmla="*/ 175847 h 460375"/>
              <a:gd name="T2" fmla="*/ 184944 w 484187"/>
              <a:gd name="T3" fmla="*/ 175848 h 460375"/>
              <a:gd name="T4" fmla="*/ 242094 w 484187"/>
              <a:gd name="T5" fmla="*/ 0 h 460375"/>
              <a:gd name="T6" fmla="*/ 299243 w 484187"/>
              <a:gd name="T7" fmla="*/ 175848 h 460375"/>
              <a:gd name="T8" fmla="*/ 484186 w 484187"/>
              <a:gd name="T9" fmla="*/ 175847 h 460375"/>
              <a:gd name="T10" fmla="*/ 334563 w 484187"/>
              <a:gd name="T11" fmla="*/ 284526 h 460375"/>
              <a:gd name="T12" fmla="*/ 391715 w 484187"/>
              <a:gd name="T13" fmla="*/ 460374 h 460375"/>
              <a:gd name="T14" fmla="*/ 242094 w 484187"/>
              <a:gd name="T15" fmla="*/ 351693 h 460375"/>
              <a:gd name="T16" fmla="*/ 92472 w 484187"/>
              <a:gd name="T17" fmla="*/ 460374 h 460375"/>
              <a:gd name="T18" fmla="*/ 149624 w 484187"/>
              <a:gd name="T19" fmla="*/ 284526 h 460375"/>
              <a:gd name="T20" fmla="*/ 1 w 484187"/>
              <a:gd name="T21" fmla="*/ 175847 h 46037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84187" h="460375">
                <a:moveTo>
                  <a:pt x="1" y="175847"/>
                </a:moveTo>
                <a:lnTo>
                  <a:pt x="184944" y="175848"/>
                </a:lnTo>
                <a:lnTo>
                  <a:pt x="242094" y="0"/>
                </a:lnTo>
                <a:lnTo>
                  <a:pt x="299243" y="175848"/>
                </a:lnTo>
                <a:lnTo>
                  <a:pt x="484186" y="175847"/>
                </a:lnTo>
                <a:lnTo>
                  <a:pt x="334563" y="284526"/>
                </a:lnTo>
                <a:lnTo>
                  <a:pt x="391715" y="460374"/>
                </a:lnTo>
                <a:lnTo>
                  <a:pt x="242094" y="351693"/>
                </a:lnTo>
                <a:lnTo>
                  <a:pt x="92472" y="460374"/>
                </a:lnTo>
                <a:lnTo>
                  <a:pt x="149624" y="284526"/>
                </a:lnTo>
                <a:lnTo>
                  <a:pt x="1" y="175847"/>
                </a:lnTo>
                <a:close/>
              </a:path>
            </a:pathLst>
          </a:custGeom>
          <a:solidFill>
            <a:srgbClr val="F7F4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  <a:ea typeface="微软雅黑" charset="0"/>
              <a:cs typeface="微软雅黑" charset="0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 rot="19312650">
            <a:off x="3184525" y="1768475"/>
            <a:ext cx="484188" cy="461963"/>
          </a:xfrm>
          <a:custGeom>
            <a:avLst/>
            <a:gdLst>
              <a:gd name="T0" fmla="*/ 1 w 484188"/>
              <a:gd name="T1" fmla="*/ 176454 h 461963"/>
              <a:gd name="T2" fmla="*/ 184944 w 484188"/>
              <a:gd name="T3" fmla="*/ 176455 h 461963"/>
              <a:gd name="T4" fmla="*/ 242094 w 484188"/>
              <a:gd name="T5" fmla="*/ 0 h 461963"/>
              <a:gd name="T6" fmla="*/ 299244 w 484188"/>
              <a:gd name="T7" fmla="*/ 176455 h 461963"/>
              <a:gd name="T8" fmla="*/ 484187 w 484188"/>
              <a:gd name="T9" fmla="*/ 176454 h 461963"/>
              <a:gd name="T10" fmla="*/ 334564 w 484188"/>
              <a:gd name="T11" fmla="*/ 285508 h 461963"/>
              <a:gd name="T12" fmla="*/ 391716 w 484188"/>
              <a:gd name="T13" fmla="*/ 461962 h 461963"/>
              <a:gd name="T14" fmla="*/ 242094 w 484188"/>
              <a:gd name="T15" fmla="*/ 352906 h 461963"/>
              <a:gd name="T16" fmla="*/ 92472 w 484188"/>
              <a:gd name="T17" fmla="*/ 461962 h 461963"/>
              <a:gd name="T18" fmla="*/ 149624 w 484188"/>
              <a:gd name="T19" fmla="*/ 285508 h 461963"/>
              <a:gd name="T20" fmla="*/ 1 w 484188"/>
              <a:gd name="T21" fmla="*/ 176454 h 46196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84188" h="461963">
                <a:moveTo>
                  <a:pt x="1" y="176454"/>
                </a:moveTo>
                <a:lnTo>
                  <a:pt x="184944" y="176455"/>
                </a:lnTo>
                <a:lnTo>
                  <a:pt x="242094" y="0"/>
                </a:lnTo>
                <a:lnTo>
                  <a:pt x="299244" y="176455"/>
                </a:lnTo>
                <a:lnTo>
                  <a:pt x="484187" y="176454"/>
                </a:lnTo>
                <a:lnTo>
                  <a:pt x="334564" y="285508"/>
                </a:lnTo>
                <a:lnTo>
                  <a:pt x="391716" y="461962"/>
                </a:lnTo>
                <a:lnTo>
                  <a:pt x="242094" y="352906"/>
                </a:lnTo>
                <a:lnTo>
                  <a:pt x="92472" y="461962"/>
                </a:lnTo>
                <a:lnTo>
                  <a:pt x="149624" y="285508"/>
                </a:lnTo>
                <a:lnTo>
                  <a:pt x="1" y="176454"/>
                </a:lnTo>
                <a:close/>
              </a:path>
            </a:pathLst>
          </a:custGeom>
          <a:solidFill>
            <a:srgbClr val="F7F4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  <a:ea typeface="微软雅黑" charset="0"/>
              <a:cs typeface="微软雅黑" charset="0"/>
            </a:endParaRP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 rot="940198">
            <a:off x="2282825" y="3502025"/>
            <a:ext cx="484188" cy="460375"/>
          </a:xfrm>
          <a:custGeom>
            <a:avLst/>
            <a:gdLst>
              <a:gd name="T0" fmla="*/ 1 w 484188"/>
              <a:gd name="T1" fmla="*/ 175847 h 460375"/>
              <a:gd name="T2" fmla="*/ 184944 w 484188"/>
              <a:gd name="T3" fmla="*/ 175848 h 460375"/>
              <a:gd name="T4" fmla="*/ 242094 w 484188"/>
              <a:gd name="T5" fmla="*/ 0 h 460375"/>
              <a:gd name="T6" fmla="*/ 299244 w 484188"/>
              <a:gd name="T7" fmla="*/ 175848 h 460375"/>
              <a:gd name="T8" fmla="*/ 484187 w 484188"/>
              <a:gd name="T9" fmla="*/ 175847 h 460375"/>
              <a:gd name="T10" fmla="*/ 334564 w 484188"/>
              <a:gd name="T11" fmla="*/ 284526 h 460375"/>
              <a:gd name="T12" fmla="*/ 391716 w 484188"/>
              <a:gd name="T13" fmla="*/ 460374 h 460375"/>
              <a:gd name="T14" fmla="*/ 242094 w 484188"/>
              <a:gd name="T15" fmla="*/ 351693 h 460375"/>
              <a:gd name="T16" fmla="*/ 92472 w 484188"/>
              <a:gd name="T17" fmla="*/ 460374 h 460375"/>
              <a:gd name="T18" fmla="*/ 149624 w 484188"/>
              <a:gd name="T19" fmla="*/ 284526 h 460375"/>
              <a:gd name="T20" fmla="*/ 1 w 484188"/>
              <a:gd name="T21" fmla="*/ 175847 h 46037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84188" h="460375">
                <a:moveTo>
                  <a:pt x="1" y="175847"/>
                </a:moveTo>
                <a:lnTo>
                  <a:pt x="184944" y="175848"/>
                </a:lnTo>
                <a:lnTo>
                  <a:pt x="242094" y="0"/>
                </a:lnTo>
                <a:lnTo>
                  <a:pt x="299244" y="175848"/>
                </a:lnTo>
                <a:lnTo>
                  <a:pt x="484187" y="175847"/>
                </a:lnTo>
                <a:lnTo>
                  <a:pt x="334564" y="284526"/>
                </a:lnTo>
                <a:lnTo>
                  <a:pt x="391716" y="460374"/>
                </a:lnTo>
                <a:lnTo>
                  <a:pt x="242094" y="351693"/>
                </a:lnTo>
                <a:lnTo>
                  <a:pt x="92472" y="460374"/>
                </a:lnTo>
                <a:lnTo>
                  <a:pt x="149624" y="284526"/>
                </a:lnTo>
                <a:lnTo>
                  <a:pt x="1" y="175847"/>
                </a:lnTo>
                <a:close/>
              </a:path>
            </a:pathLst>
          </a:custGeom>
          <a:solidFill>
            <a:srgbClr val="F7F4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  <a:ea typeface="微软雅黑" charset="0"/>
              <a:cs typeface="微软雅黑" charset="0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3873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82353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itchFamily="34" charset="0"/>
              <a:ea typeface="微软雅黑"/>
              <a:cs typeface="微软雅黑" charset="0"/>
            </a:endParaRPr>
          </a:p>
        </p:txBody>
      </p:sp>
      <p:pic>
        <p:nvPicPr>
          <p:cNvPr id="13" name="Picture 12" descr="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" r="6067" b="14035"/>
          <a:stretch>
            <a:fillRect/>
          </a:stretch>
        </p:blipFill>
        <p:spPr bwMode="auto">
          <a:xfrm>
            <a:off x="1430338" y="3657600"/>
            <a:ext cx="7713662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0" y="6692900"/>
            <a:ext cx="9144000" cy="1651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82353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itchFamily="34" charset="0"/>
              <a:ea typeface="微软雅黑"/>
              <a:cs typeface="微软雅黑" charset="0"/>
            </a:endParaRPr>
          </a:p>
        </p:txBody>
      </p:sp>
      <p:sp>
        <p:nvSpPr>
          <p:cNvPr id="2066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1404938" y="1054100"/>
            <a:ext cx="7627937" cy="1079500"/>
          </a:xfrm>
        </p:spPr>
        <p:txBody>
          <a:bodyPr/>
          <a:lstStyle>
            <a:lvl1pPr>
              <a:defRPr sz="46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2628900" y="2060575"/>
            <a:ext cx="6400800" cy="549275"/>
          </a:xfrm>
        </p:spPr>
        <p:txBody>
          <a:bodyPr/>
          <a:lstStyle>
            <a:lvl1pPr marL="0" indent="0" algn="r"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5" name="Rectangle 13"/>
          <p:cNvSpPr>
            <a:spLocks noGrp="1" noChangeArrowheads="1"/>
          </p:cNvSpPr>
          <p:nvPr>
            <p:ph type="dt" sz="half" idx="10"/>
          </p:nvPr>
        </p:nvSpPr>
        <p:spPr>
          <a:xfrm>
            <a:off x="4887913" y="6259513"/>
            <a:ext cx="1219200" cy="268287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6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6259513" y="6259513"/>
            <a:ext cx="1425575" cy="268287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7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783513" y="6259513"/>
            <a:ext cx="1219200" cy="268287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73C1C627-30C6-9F45-AFCE-F9FC264B9368}" type="slidenum">
              <a:rPr lang="zh-CN" altLang="en-US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73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3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49A81-388F-0D44-BB39-B8E4A89400EC}" type="slidenum">
              <a:rPr lang="zh-CN" altLang="en-US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11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0513" y="193675"/>
            <a:ext cx="2060575" cy="59324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93675"/>
            <a:ext cx="6030913" cy="59324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FF2E3-3F42-BA4B-A006-32BE268ACC90}" type="slidenum">
              <a:rPr lang="zh-CN" altLang="en-US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8903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113" y="193675"/>
            <a:ext cx="7546975" cy="8080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A4328-9E2F-7849-BA3E-EFD4E1A5B71A}" type="slidenum">
              <a:rPr lang="zh-CN" altLang="en-US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5394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113" y="193675"/>
            <a:ext cx="7546975" cy="8080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A37314-6E20-354B-9D61-173BA528B164}" type="slidenum">
              <a:rPr lang="zh-CN" altLang="en-US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578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113" y="193675"/>
            <a:ext cx="7546975" cy="8080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014C27-546F-9E48-BF93-690C36E7B1B3}" type="slidenum">
              <a:rPr lang="zh-CN" altLang="en-US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0319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81949-CDB3-4F2E-8F66-A6020BE98204}" type="datetimeFigureOut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14-12-26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DAA47-9FFE-4E08-A433-D0FD2A9F6A56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8120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EEE62F-81F8-429B-B540-56A3BE5A6C30}" type="datetimeFigureOut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14-12-26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1B370-3B2D-44A1-9F21-E7C27892FE34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15722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A2E14B-BE1D-459C-9571-E77DD81D46F9}" type="datetimeFigureOut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14-12-26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9E8B6-2B77-4EA9-BBA1-0F926DF04776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927145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A4A48-C9AF-4392-84F2-253116610F5A}" type="datetimeFigureOut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14-12-26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34A63-6045-4D45-8783-D05798BB5234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025763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9DD4D-132B-45BE-952F-7D963A843D70}" type="datetimeFigureOut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14-12-26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5CDA3-50BB-417A-8C99-C13871311D2B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810778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4C56A-B4D5-F249-9AF0-775B1B8731C2}" type="slidenum">
              <a:rPr lang="zh-CN" altLang="en-US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3937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4C248-E717-4660-B8B9-A650239A4FB6}" type="datetimeFigureOut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14-12-26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4A412-B2F4-418A-B4AC-EADFA87CA6C3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662670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8BF851-2A3E-4606-993C-C7BBFC7FAEB4}" type="datetimeFigureOut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14-12-26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692D0-A4B9-410A-A18E-6E3A1FED7BE6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738238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2F192-FEC8-4241-B481-0653BD478D3E}" type="datetimeFigureOut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14-12-26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2A973-EFE4-41E7-9520-27684A4D746D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93367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77CED8-95D5-483B-9040-B02A38D31FDC}" type="datetimeFigureOut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14-12-26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DBA2EF-6C60-4465-B4F8-4B56267DAB84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9880702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EFAD98-92EC-4322-B6B0-BF59613153D6}" type="datetimeFigureOut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14-12-26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A5229C-86B7-43DC-9B2C-6C748EA44781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630308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0B5D5-7FB9-4360-AEF4-5638B54B9768}" type="datetimeFigureOut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14-12-26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8E4A38-AF3A-4597-825D-1CA6EE614CFB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010632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49FA2-BD5A-114A-8C64-97666CA4BC64}" type="slidenum">
              <a:rPr lang="zh-CN" altLang="en-US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763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C4C1B4-E2D6-5A4F-8007-6830C937291B}" type="slidenum">
              <a:rPr lang="zh-CN" altLang="en-US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2091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E3B28D-EDCE-5044-9D3B-731A17BC94E9}" type="slidenum">
              <a:rPr lang="zh-CN" altLang="en-US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484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1310CC-6BC2-E641-88EF-299AF09A659E}" type="slidenum">
              <a:rPr lang="zh-CN" altLang="en-US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8787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D71F1-79E3-1649-9E2B-42DAC9868AC2}" type="slidenum">
              <a:rPr lang="zh-CN" altLang="en-US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269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07887-99D8-D749-AC42-CA4D6AE899C1}" type="slidenum">
              <a:rPr lang="zh-CN" altLang="en-US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26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4D440D-76A0-CE4F-A281-EDA6D85A52AA}" type="slidenum">
              <a:rPr lang="zh-CN" altLang="en-US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9867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69804"/>
                <a:invGamma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3816350"/>
            <a:ext cx="9144000" cy="2838450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000000">
                  <a:alpha val="39998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  <a:latin typeface="Arial" charset="0"/>
              <a:ea typeface="微软雅黑" charset="0"/>
              <a:cs typeface="微软雅黑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6650038"/>
            <a:ext cx="9144000" cy="460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  <a:latin typeface="Arial" charset="0"/>
              <a:ea typeface="微软雅黑" charset="0"/>
              <a:cs typeface="微软雅黑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6692900"/>
            <a:ext cx="9144000" cy="1651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82353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itchFamily="34" charset="0"/>
              <a:ea typeface="微软雅黑"/>
              <a:cs typeface="微软雅黑" charset="0"/>
            </a:endParaRPr>
          </a:p>
        </p:txBody>
      </p:sp>
      <p:pic>
        <p:nvPicPr>
          <p:cNvPr id="1029" name="Picture 5" descr="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9"/>
          <a:stretch>
            <a:fillRect/>
          </a:stretch>
        </p:blipFill>
        <p:spPr bwMode="auto">
          <a:xfrm>
            <a:off x="6156325" y="0"/>
            <a:ext cx="29876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AutoShape 6"/>
          <p:cNvSpPr>
            <a:spLocks noChangeArrowheads="1"/>
          </p:cNvSpPr>
          <p:nvPr/>
        </p:nvSpPr>
        <p:spPr bwMode="auto">
          <a:xfrm>
            <a:off x="63500" y="223838"/>
            <a:ext cx="484188" cy="458787"/>
          </a:xfrm>
          <a:custGeom>
            <a:avLst/>
            <a:gdLst>
              <a:gd name="T0" fmla="*/ 1 w 484188"/>
              <a:gd name="T1" fmla="*/ 175241 h 458787"/>
              <a:gd name="T2" fmla="*/ 184944 w 484188"/>
              <a:gd name="T3" fmla="*/ 175242 h 458787"/>
              <a:gd name="T4" fmla="*/ 242094 w 484188"/>
              <a:gd name="T5" fmla="*/ 0 h 458787"/>
              <a:gd name="T6" fmla="*/ 299244 w 484188"/>
              <a:gd name="T7" fmla="*/ 175242 h 458787"/>
              <a:gd name="T8" fmla="*/ 484187 w 484188"/>
              <a:gd name="T9" fmla="*/ 175241 h 458787"/>
              <a:gd name="T10" fmla="*/ 334564 w 484188"/>
              <a:gd name="T11" fmla="*/ 283545 h 458787"/>
              <a:gd name="T12" fmla="*/ 391716 w 484188"/>
              <a:gd name="T13" fmla="*/ 458786 h 458787"/>
              <a:gd name="T14" fmla="*/ 242094 w 484188"/>
              <a:gd name="T15" fmla="*/ 350480 h 458787"/>
              <a:gd name="T16" fmla="*/ 92472 w 484188"/>
              <a:gd name="T17" fmla="*/ 458786 h 458787"/>
              <a:gd name="T18" fmla="*/ 149624 w 484188"/>
              <a:gd name="T19" fmla="*/ 283545 h 458787"/>
              <a:gd name="T20" fmla="*/ 1 w 484188"/>
              <a:gd name="T21" fmla="*/ 175241 h 45878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84188" h="458787">
                <a:moveTo>
                  <a:pt x="1" y="175241"/>
                </a:moveTo>
                <a:lnTo>
                  <a:pt x="184944" y="175242"/>
                </a:lnTo>
                <a:lnTo>
                  <a:pt x="242094" y="0"/>
                </a:lnTo>
                <a:lnTo>
                  <a:pt x="299244" y="175242"/>
                </a:lnTo>
                <a:lnTo>
                  <a:pt x="484187" y="175241"/>
                </a:lnTo>
                <a:lnTo>
                  <a:pt x="334564" y="283545"/>
                </a:lnTo>
                <a:lnTo>
                  <a:pt x="391716" y="458786"/>
                </a:lnTo>
                <a:lnTo>
                  <a:pt x="242094" y="350480"/>
                </a:lnTo>
                <a:lnTo>
                  <a:pt x="92472" y="458786"/>
                </a:lnTo>
                <a:lnTo>
                  <a:pt x="149624" y="283545"/>
                </a:lnTo>
                <a:lnTo>
                  <a:pt x="1" y="175241"/>
                </a:lnTo>
                <a:close/>
              </a:path>
            </a:pathLst>
          </a:custGeom>
          <a:solidFill>
            <a:srgbClr val="F7F4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  <a:ea typeface="微软雅黑" charset="0"/>
              <a:cs typeface="微软雅黑" charset="0"/>
            </a:endParaRPr>
          </a:p>
        </p:txBody>
      </p:sp>
      <p:sp>
        <p:nvSpPr>
          <p:cNvPr id="1031" name="AutoShape 7"/>
          <p:cNvSpPr>
            <a:spLocks noChangeArrowheads="1"/>
          </p:cNvSpPr>
          <p:nvPr/>
        </p:nvSpPr>
        <p:spPr bwMode="auto">
          <a:xfrm rot="1402213">
            <a:off x="765175" y="155575"/>
            <a:ext cx="144463" cy="136525"/>
          </a:xfrm>
          <a:custGeom>
            <a:avLst/>
            <a:gdLst>
              <a:gd name="T0" fmla="*/ 0 w 144463"/>
              <a:gd name="T1" fmla="*/ 52148 h 136525"/>
              <a:gd name="T2" fmla="*/ 55180 w 144463"/>
              <a:gd name="T3" fmla="*/ 52148 h 136525"/>
              <a:gd name="T4" fmla="*/ 72232 w 144463"/>
              <a:gd name="T5" fmla="*/ 0 h 136525"/>
              <a:gd name="T6" fmla="*/ 89283 w 144463"/>
              <a:gd name="T7" fmla="*/ 52148 h 136525"/>
              <a:gd name="T8" fmla="*/ 144463 w 144463"/>
              <a:gd name="T9" fmla="*/ 52148 h 136525"/>
              <a:gd name="T10" fmla="*/ 99821 w 144463"/>
              <a:gd name="T11" fmla="*/ 84377 h 136525"/>
              <a:gd name="T12" fmla="*/ 116873 w 144463"/>
              <a:gd name="T13" fmla="*/ 136525 h 136525"/>
              <a:gd name="T14" fmla="*/ 72232 w 144463"/>
              <a:gd name="T15" fmla="*/ 104295 h 136525"/>
              <a:gd name="T16" fmla="*/ 27590 w 144463"/>
              <a:gd name="T17" fmla="*/ 136525 h 136525"/>
              <a:gd name="T18" fmla="*/ 44642 w 144463"/>
              <a:gd name="T19" fmla="*/ 84377 h 136525"/>
              <a:gd name="T20" fmla="*/ 0 w 144463"/>
              <a:gd name="T21" fmla="*/ 52148 h 13652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44463" h="136525">
                <a:moveTo>
                  <a:pt x="0" y="52148"/>
                </a:moveTo>
                <a:lnTo>
                  <a:pt x="55180" y="52148"/>
                </a:lnTo>
                <a:lnTo>
                  <a:pt x="72232" y="0"/>
                </a:lnTo>
                <a:lnTo>
                  <a:pt x="89283" y="52148"/>
                </a:lnTo>
                <a:lnTo>
                  <a:pt x="144463" y="52148"/>
                </a:lnTo>
                <a:lnTo>
                  <a:pt x="99821" y="84377"/>
                </a:lnTo>
                <a:lnTo>
                  <a:pt x="116873" y="136525"/>
                </a:lnTo>
                <a:lnTo>
                  <a:pt x="72232" y="104295"/>
                </a:lnTo>
                <a:lnTo>
                  <a:pt x="27590" y="136525"/>
                </a:lnTo>
                <a:lnTo>
                  <a:pt x="44642" y="84377"/>
                </a:lnTo>
                <a:lnTo>
                  <a:pt x="0" y="52148"/>
                </a:lnTo>
                <a:close/>
              </a:path>
            </a:pathLst>
          </a:custGeom>
          <a:solidFill>
            <a:srgbClr val="F7F4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  <a:ea typeface="微软雅黑" charset="0"/>
              <a:cs typeface="微软雅黑" charset="0"/>
            </a:endParaRPr>
          </a:p>
        </p:txBody>
      </p:sp>
      <p:sp>
        <p:nvSpPr>
          <p:cNvPr id="1032" name="AutoShape 8"/>
          <p:cNvSpPr>
            <a:spLocks noChangeArrowheads="1"/>
          </p:cNvSpPr>
          <p:nvPr/>
        </p:nvSpPr>
        <p:spPr bwMode="auto">
          <a:xfrm>
            <a:off x="849313" y="742950"/>
            <a:ext cx="144462" cy="136525"/>
          </a:xfrm>
          <a:custGeom>
            <a:avLst/>
            <a:gdLst>
              <a:gd name="T0" fmla="*/ 0 w 144462"/>
              <a:gd name="T1" fmla="*/ 52148 h 136525"/>
              <a:gd name="T2" fmla="*/ 55180 w 144462"/>
              <a:gd name="T3" fmla="*/ 52148 h 136525"/>
              <a:gd name="T4" fmla="*/ 72231 w 144462"/>
              <a:gd name="T5" fmla="*/ 0 h 136525"/>
              <a:gd name="T6" fmla="*/ 89282 w 144462"/>
              <a:gd name="T7" fmla="*/ 52148 h 136525"/>
              <a:gd name="T8" fmla="*/ 144462 w 144462"/>
              <a:gd name="T9" fmla="*/ 52148 h 136525"/>
              <a:gd name="T10" fmla="*/ 99820 w 144462"/>
              <a:gd name="T11" fmla="*/ 84377 h 136525"/>
              <a:gd name="T12" fmla="*/ 116872 w 144462"/>
              <a:gd name="T13" fmla="*/ 136525 h 136525"/>
              <a:gd name="T14" fmla="*/ 72231 w 144462"/>
              <a:gd name="T15" fmla="*/ 104295 h 136525"/>
              <a:gd name="T16" fmla="*/ 27590 w 144462"/>
              <a:gd name="T17" fmla="*/ 136525 h 136525"/>
              <a:gd name="T18" fmla="*/ 44642 w 144462"/>
              <a:gd name="T19" fmla="*/ 84377 h 136525"/>
              <a:gd name="T20" fmla="*/ 0 w 144462"/>
              <a:gd name="T21" fmla="*/ 52148 h 13652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44462" h="136525">
                <a:moveTo>
                  <a:pt x="0" y="52148"/>
                </a:moveTo>
                <a:lnTo>
                  <a:pt x="55180" y="52148"/>
                </a:lnTo>
                <a:lnTo>
                  <a:pt x="72231" y="0"/>
                </a:lnTo>
                <a:lnTo>
                  <a:pt x="89282" y="52148"/>
                </a:lnTo>
                <a:lnTo>
                  <a:pt x="144462" y="52148"/>
                </a:lnTo>
                <a:lnTo>
                  <a:pt x="99820" y="84377"/>
                </a:lnTo>
                <a:lnTo>
                  <a:pt x="116872" y="136525"/>
                </a:lnTo>
                <a:lnTo>
                  <a:pt x="72231" y="104295"/>
                </a:lnTo>
                <a:lnTo>
                  <a:pt x="27590" y="136525"/>
                </a:lnTo>
                <a:lnTo>
                  <a:pt x="44642" y="84377"/>
                </a:lnTo>
                <a:lnTo>
                  <a:pt x="0" y="52148"/>
                </a:lnTo>
                <a:close/>
              </a:path>
            </a:pathLst>
          </a:custGeom>
          <a:solidFill>
            <a:srgbClr val="F7F4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  <a:ea typeface="微软雅黑" charset="0"/>
              <a:cs typeface="微软雅黑" charset="0"/>
            </a:endParaRPr>
          </a:p>
        </p:txBody>
      </p:sp>
      <p:sp>
        <p:nvSpPr>
          <p:cNvPr id="1033" name="AutoShape 9"/>
          <p:cNvSpPr>
            <a:spLocks noChangeArrowheads="1"/>
          </p:cNvSpPr>
          <p:nvPr/>
        </p:nvSpPr>
        <p:spPr bwMode="auto">
          <a:xfrm rot="-2287350">
            <a:off x="896938" y="425450"/>
            <a:ext cx="144462" cy="136525"/>
          </a:xfrm>
          <a:custGeom>
            <a:avLst/>
            <a:gdLst>
              <a:gd name="T0" fmla="*/ 0 w 144462"/>
              <a:gd name="T1" fmla="*/ 52148 h 136525"/>
              <a:gd name="T2" fmla="*/ 55180 w 144462"/>
              <a:gd name="T3" fmla="*/ 52148 h 136525"/>
              <a:gd name="T4" fmla="*/ 72231 w 144462"/>
              <a:gd name="T5" fmla="*/ 0 h 136525"/>
              <a:gd name="T6" fmla="*/ 89282 w 144462"/>
              <a:gd name="T7" fmla="*/ 52148 h 136525"/>
              <a:gd name="T8" fmla="*/ 144462 w 144462"/>
              <a:gd name="T9" fmla="*/ 52148 h 136525"/>
              <a:gd name="T10" fmla="*/ 99820 w 144462"/>
              <a:gd name="T11" fmla="*/ 84377 h 136525"/>
              <a:gd name="T12" fmla="*/ 116872 w 144462"/>
              <a:gd name="T13" fmla="*/ 136525 h 136525"/>
              <a:gd name="T14" fmla="*/ 72231 w 144462"/>
              <a:gd name="T15" fmla="*/ 104295 h 136525"/>
              <a:gd name="T16" fmla="*/ 27590 w 144462"/>
              <a:gd name="T17" fmla="*/ 136525 h 136525"/>
              <a:gd name="T18" fmla="*/ 44642 w 144462"/>
              <a:gd name="T19" fmla="*/ 84377 h 136525"/>
              <a:gd name="T20" fmla="*/ 0 w 144462"/>
              <a:gd name="T21" fmla="*/ 52148 h 13652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44462" h="136525">
                <a:moveTo>
                  <a:pt x="0" y="52148"/>
                </a:moveTo>
                <a:lnTo>
                  <a:pt x="55180" y="52148"/>
                </a:lnTo>
                <a:lnTo>
                  <a:pt x="72231" y="0"/>
                </a:lnTo>
                <a:lnTo>
                  <a:pt x="89282" y="52148"/>
                </a:lnTo>
                <a:lnTo>
                  <a:pt x="144462" y="52148"/>
                </a:lnTo>
                <a:lnTo>
                  <a:pt x="99820" y="84377"/>
                </a:lnTo>
                <a:lnTo>
                  <a:pt x="116872" y="136525"/>
                </a:lnTo>
                <a:lnTo>
                  <a:pt x="72231" y="104295"/>
                </a:lnTo>
                <a:lnTo>
                  <a:pt x="27590" y="136525"/>
                </a:lnTo>
                <a:lnTo>
                  <a:pt x="44642" y="84377"/>
                </a:lnTo>
                <a:lnTo>
                  <a:pt x="0" y="52148"/>
                </a:lnTo>
                <a:close/>
              </a:path>
            </a:pathLst>
          </a:custGeom>
          <a:solidFill>
            <a:srgbClr val="F7F4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  <a:ea typeface="微软雅黑" charset="0"/>
              <a:cs typeface="微软雅黑" charset="0"/>
            </a:endParaRPr>
          </a:p>
        </p:txBody>
      </p:sp>
      <p:sp>
        <p:nvSpPr>
          <p:cNvPr id="1034" name="AutoShape 10"/>
          <p:cNvSpPr>
            <a:spLocks noChangeArrowheads="1"/>
          </p:cNvSpPr>
          <p:nvPr/>
        </p:nvSpPr>
        <p:spPr bwMode="auto">
          <a:xfrm rot="940198">
            <a:off x="628650" y="939800"/>
            <a:ext cx="144463" cy="136525"/>
          </a:xfrm>
          <a:custGeom>
            <a:avLst/>
            <a:gdLst>
              <a:gd name="T0" fmla="*/ 0 w 144463"/>
              <a:gd name="T1" fmla="*/ 52148 h 136525"/>
              <a:gd name="T2" fmla="*/ 55180 w 144463"/>
              <a:gd name="T3" fmla="*/ 52148 h 136525"/>
              <a:gd name="T4" fmla="*/ 72232 w 144463"/>
              <a:gd name="T5" fmla="*/ 0 h 136525"/>
              <a:gd name="T6" fmla="*/ 89283 w 144463"/>
              <a:gd name="T7" fmla="*/ 52148 h 136525"/>
              <a:gd name="T8" fmla="*/ 144463 w 144463"/>
              <a:gd name="T9" fmla="*/ 52148 h 136525"/>
              <a:gd name="T10" fmla="*/ 99821 w 144463"/>
              <a:gd name="T11" fmla="*/ 84377 h 136525"/>
              <a:gd name="T12" fmla="*/ 116873 w 144463"/>
              <a:gd name="T13" fmla="*/ 136525 h 136525"/>
              <a:gd name="T14" fmla="*/ 72232 w 144463"/>
              <a:gd name="T15" fmla="*/ 104295 h 136525"/>
              <a:gd name="T16" fmla="*/ 27590 w 144463"/>
              <a:gd name="T17" fmla="*/ 136525 h 136525"/>
              <a:gd name="T18" fmla="*/ 44642 w 144463"/>
              <a:gd name="T19" fmla="*/ 84377 h 136525"/>
              <a:gd name="T20" fmla="*/ 0 w 144463"/>
              <a:gd name="T21" fmla="*/ 52148 h 13652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44463" h="136525">
                <a:moveTo>
                  <a:pt x="0" y="52148"/>
                </a:moveTo>
                <a:lnTo>
                  <a:pt x="55180" y="52148"/>
                </a:lnTo>
                <a:lnTo>
                  <a:pt x="72232" y="0"/>
                </a:lnTo>
                <a:lnTo>
                  <a:pt x="89283" y="52148"/>
                </a:lnTo>
                <a:lnTo>
                  <a:pt x="144463" y="52148"/>
                </a:lnTo>
                <a:lnTo>
                  <a:pt x="99821" y="84377"/>
                </a:lnTo>
                <a:lnTo>
                  <a:pt x="116873" y="136525"/>
                </a:lnTo>
                <a:lnTo>
                  <a:pt x="72232" y="104295"/>
                </a:lnTo>
                <a:lnTo>
                  <a:pt x="27590" y="136525"/>
                </a:lnTo>
                <a:lnTo>
                  <a:pt x="44642" y="84377"/>
                </a:lnTo>
                <a:lnTo>
                  <a:pt x="0" y="52148"/>
                </a:lnTo>
                <a:close/>
              </a:path>
            </a:pathLst>
          </a:custGeom>
          <a:solidFill>
            <a:srgbClr val="F7F4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  <a:ea typeface="微软雅黑" charset="0"/>
              <a:cs typeface="微软雅黑" charset="0"/>
            </a:endParaRPr>
          </a:p>
        </p:txBody>
      </p:sp>
      <p:pic>
        <p:nvPicPr>
          <p:cNvPr id="1035" name="Picture 11" descr="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" r="5571" b="31123"/>
          <a:stretch>
            <a:fillRect/>
          </a:stretch>
        </p:blipFill>
        <p:spPr bwMode="auto">
          <a:xfrm>
            <a:off x="6072188" y="5561013"/>
            <a:ext cx="3071812" cy="108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154113" y="193675"/>
            <a:ext cx="7546975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03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0"/>
                <a:cs typeface="宋体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EA1966A5-13F6-2C45-B2AA-27947697E4B5}" type="slidenum">
              <a:rPr lang="zh-CN" altLang="en-US">
                <a:solidFill>
                  <a:srgbClr val="FFFFFF"/>
                </a:solidFill>
                <a:latin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56941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0" animBg="1"/>
      <p:bldP spid="1031" grpId="0" animBg="1"/>
      <p:bldP spid="1032" grpId="0" animBg="1"/>
      <p:bldP spid="1033" grpId="0" animBg="1"/>
      <p:bldP spid="1034" grpId="0" animBg="1"/>
    </p:bld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+mj-ea"/>
          <a:cs typeface="微软雅黑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Times New Roman" pitchFamily="18" charset="0"/>
          <a:ea typeface="微软雅黑" pitchFamily="34" charset="-122"/>
          <a:cs typeface="微软雅黑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Times New Roman" pitchFamily="18" charset="0"/>
          <a:ea typeface="微软雅黑" pitchFamily="34" charset="-122"/>
          <a:cs typeface="微软雅黑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Times New Roman" pitchFamily="18" charset="0"/>
          <a:ea typeface="微软雅黑" pitchFamily="34" charset="-122"/>
          <a:cs typeface="微软雅黑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Times New Roman" pitchFamily="18" charset="0"/>
          <a:ea typeface="微软雅黑" pitchFamily="34" charset="-122"/>
          <a:cs typeface="微软雅黑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Times New Roman" pitchFamily="18" charset="0"/>
          <a:ea typeface="微软雅黑" pitchFamily="34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Times New Roman" pitchFamily="18" charset="0"/>
          <a:ea typeface="微软雅黑" pitchFamily="34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Times New Roman" pitchFamily="18" charset="0"/>
          <a:ea typeface="微软雅黑" pitchFamily="34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Times New Roman" pitchFamily="18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/>
            </a:pPr>
            <a:fld id="{9283F621-CFCE-4B78-8C6B-E8E7FC5DF6CC}" type="datetimeFigureOut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 defTabSz="914400">
                <a:defRPr/>
              </a:pPr>
              <a:t>14-12-26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/>
            </a:pPr>
            <a:fld id="{F564949D-37EC-4518-8F18-1F7E66DBD0E2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 defTabSz="914400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74563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3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chenbunyou/Documents/%E8%B6%B3%E7%90%83/%E6%AF%94%E8%B5%9B%E8%BD%AF%E4%BB%B6-%E6%B8%85%E5%8D%8E%E5%A4%A7%E5%AD%A6/IMG_0016.MOV" TargetMode="Externa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file://localhost/Users/chenbunyou/Documents/%E8%B6%B3%E7%90%83/%E6%AF%94%E8%B5%9B%E8%BD%AF%E4%BB%B6-%E6%B8%85%E5%8D%8E%E5%A4%A7%E5%AD%A6/Hangz-Guarf-170313_Technical_Report_CN.pdf" TargetMode="Externa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chenbunyou/Documents/%E8%B6%B3%E7%90%83/%E6%AF%94%E8%B5%9B%E8%BD%AF%E4%BB%B6-%E6%B8%85%E5%8D%8E%E5%A4%A7%E5%AD%A6/Hangz-Guarf-170313_Fitness_report_CN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65100" y="1549400"/>
            <a:ext cx="8978900" cy="2184400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kumimoji="1" lang="en-US" altLang="en-US" sz="4800" dirty="0" smtClean="0">
                <a:solidFill>
                  <a:srgbClr val="FFED7E"/>
                </a:solidFill>
              </a:rPr>
              <a:t>足球相关软件</a:t>
            </a:r>
            <a:br>
              <a:rPr kumimoji="1" lang="en-US" altLang="en-US" sz="4800" dirty="0" smtClean="0">
                <a:solidFill>
                  <a:srgbClr val="FFED7E"/>
                </a:solidFill>
              </a:rPr>
            </a:br>
            <a:endParaRPr kumimoji="1" lang="zh-CN" altLang="en-US" sz="4800" dirty="0">
              <a:solidFill>
                <a:srgbClr val="FFED7E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85604" y="3210580"/>
            <a:ext cx="3438932" cy="1270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zh-CN" altLang="en-US" sz="2800" dirty="0" smtClean="0">
                <a:solidFill>
                  <a:srgbClr val="FFED7E"/>
                </a:solidFill>
              </a:rPr>
              <a:t>比赛分析系统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zh-CN" altLang="en-US" sz="2800" dirty="0" smtClean="0">
                <a:solidFill>
                  <a:srgbClr val="FFED7E"/>
                </a:solidFill>
              </a:rPr>
              <a:t>训练监控系统</a:t>
            </a:r>
            <a:endParaRPr kumimoji="1" lang="zh-CN" altLang="en-US" sz="2800" dirty="0">
              <a:solidFill>
                <a:srgbClr val="FFED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286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20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386" name="标题 3"/>
          <p:cNvSpPr>
            <a:spLocks noGrp="1"/>
          </p:cNvSpPr>
          <p:nvPr>
            <p:ph type="ctrTitle"/>
          </p:nvPr>
        </p:nvSpPr>
        <p:spPr>
          <a:xfrm>
            <a:off x="2051720" y="188640"/>
            <a:ext cx="7358062" cy="1684337"/>
          </a:xfrm>
        </p:spPr>
        <p:txBody>
          <a:bodyPr/>
          <a:lstStyle/>
          <a:p>
            <a:pPr algn="l" eaLnBrk="1" hangingPunct="1"/>
            <a:r>
              <a:rPr lang="en-US" altLang="zh-CN" sz="4000" b="1" dirty="0" smtClean="0">
                <a:solidFill>
                  <a:schemeClr val="bg1"/>
                </a:solidFill>
              </a:rPr>
              <a:t>Line Up – Away  </a:t>
            </a:r>
            <a:r>
              <a:rPr lang="en-US" altLang="zh-CN" sz="4000" b="1" dirty="0">
                <a:solidFill>
                  <a:schemeClr val="bg1"/>
                </a:solidFill>
              </a:rPr>
              <a:t>against </a:t>
            </a:r>
            <a:r>
              <a:rPr lang="en-US" altLang="zh-CN" sz="4000" b="1" dirty="0" smtClean="0">
                <a:solidFill>
                  <a:schemeClr val="bg1"/>
                </a:solidFill>
              </a:rPr>
              <a:t>Dalian</a:t>
            </a:r>
            <a:endParaRPr lang="zh-CN" altLang="en-US" sz="4000" b="1" dirty="0" smtClean="0">
              <a:solidFill>
                <a:schemeClr val="bg1"/>
              </a:solidFill>
            </a:endParaRPr>
          </a:p>
        </p:txBody>
      </p:sp>
      <p:pic>
        <p:nvPicPr>
          <p:cNvPr id="16387" name="图片 6" descr="rf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" y="0"/>
            <a:ext cx="1828800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45" name="图片 7" descr="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98" y="50800"/>
            <a:ext cx="9164422" cy="67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左箭头 30"/>
          <p:cNvSpPr/>
          <p:nvPr/>
        </p:nvSpPr>
        <p:spPr>
          <a:xfrm flipH="1">
            <a:off x="3305981" y="161925"/>
            <a:ext cx="2964085" cy="5905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48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zh-CN" smtClean="0">
              <a:solidFill>
                <a:prstClr val="black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0" name="文本框 2"/>
          <p:cNvSpPr txBox="1">
            <a:spLocks noChangeArrowheads="1"/>
          </p:cNvSpPr>
          <p:nvPr/>
        </p:nvSpPr>
        <p:spPr bwMode="auto">
          <a:xfrm>
            <a:off x="7582024" y="3265337"/>
            <a:ext cx="1282823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 smtClean="0">
                <a:solidFill>
                  <a:srgbClr val="C00000"/>
                </a:solidFill>
                <a:latin typeface="Calibri"/>
                <a:ea typeface="宋体"/>
                <a:cs typeface="Times New Roman"/>
              </a:rPr>
              <a:t>9</a:t>
            </a:r>
            <a:r>
              <a:rPr lang="zh-CN" altLang="en-US" sz="1600" kern="100" dirty="0" smtClean="0">
                <a:solidFill>
                  <a:srgbClr val="C00000"/>
                </a:solidFill>
                <a:latin typeface="Calibri"/>
                <a:ea typeface="宋体"/>
                <a:cs typeface="Times New Roman"/>
              </a:rPr>
              <a:t>达迪 </a:t>
            </a:r>
            <a:endParaRPr lang="zh-CN" altLang="en-US" sz="1050" kern="100" dirty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</p:txBody>
      </p:sp>
      <p:sp>
        <p:nvSpPr>
          <p:cNvPr id="12" name="文本框 2"/>
          <p:cNvSpPr txBox="1">
            <a:spLocks noChangeArrowheads="1"/>
          </p:cNvSpPr>
          <p:nvPr/>
        </p:nvSpPr>
        <p:spPr bwMode="auto">
          <a:xfrm>
            <a:off x="1736588" y="948487"/>
            <a:ext cx="1062064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 smtClean="0">
                <a:solidFill>
                  <a:srgbClr val="C00000"/>
                </a:solidFill>
                <a:latin typeface="Calibri"/>
                <a:ea typeface="宋体"/>
                <a:cs typeface="Times New Roman"/>
              </a:rPr>
              <a:t>4</a:t>
            </a:r>
            <a:r>
              <a:rPr lang="zh-CN" altLang="en-US" sz="1600" kern="100" dirty="0" smtClean="0">
                <a:solidFill>
                  <a:srgbClr val="C00000"/>
                </a:solidFill>
                <a:latin typeface="Calibri"/>
                <a:ea typeface="宋体"/>
                <a:cs typeface="Times New Roman"/>
              </a:rPr>
              <a:t>李建滨</a:t>
            </a:r>
            <a:endParaRPr lang="zh-CN" altLang="en-US" sz="1050" kern="100" dirty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</p:txBody>
      </p:sp>
      <p:sp>
        <p:nvSpPr>
          <p:cNvPr id="13" name="文本框 2"/>
          <p:cNvSpPr txBox="1">
            <a:spLocks noChangeArrowheads="1"/>
          </p:cNvSpPr>
          <p:nvPr/>
        </p:nvSpPr>
        <p:spPr bwMode="auto">
          <a:xfrm>
            <a:off x="3460443" y="2355330"/>
            <a:ext cx="1015323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 smtClean="0">
                <a:solidFill>
                  <a:srgbClr val="C00000"/>
                </a:solidFill>
                <a:latin typeface="Calibri"/>
                <a:ea typeface="宋体"/>
                <a:cs typeface="Times New Roman"/>
              </a:rPr>
              <a:t>36</a:t>
            </a:r>
            <a:r>
              <a:rPr lang="zh-CN" altLang="en-US" sz="1600" kern="100" dirty="0" smtClean="0">
                <a:solidFill>
                  <a:srgbClr val="C00000"/>
                </a:solidFill>
                <a:latin typeface="Calibri"/>
                <a:ea typeface="宋体"/>
                <a:cs typeface="Times New Roman"/>
              </a:rPr>
              <a:t>王寿挺</a:t>
            </a:r>
            <a:endParaRPr lang="zh-CN" altLang="en-US" sz="1050" kern="100" dirty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</p:txBody>
      </p:sp>
      <p:sp>
        <p:nvSpPr>
          <p:cNvPr id="14" name="文本框 2"/>
          <p:cNvSpPr txBox="1">
            <a:spLocks noChangeArrowheads="1"/>
          </p:cNvSpPr>
          <p:nvPr/>
        </p:nvSpPr>
        <p:spPr bwMode="auto">
          <a:xfrm>
            <a:off x="3460443" y="4137682"/>
            <a:ext cx="1124387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 smtClean="0">
                <a:solidFill>
                  <a:srgbClr val="C00000"/>
                </a:solidFill>
                <a:latin typeface="Calibri"/>
                <a:ea typeface="宋体"/>
                <a:cs typeface="Times New Roman"/>
              </a:rPr>
              <a:t>10</a:t>
            </a:r>
            <a:r>
              <a:rPr lang="zh-CN" altLang="en-US" sz="1600" kern="100" dirty="0" smtClean="0">
                <a:solidFill>
                  <a:srgbClr val="C00000"/>
                </a:solidFill>
                <a:latin typeface="Calibri"/>
                <a:ea typeface="宋体"/>
                <a:cs typeface="Times New Roman"/>
              </a:rPr>
              <a:t>莫雷诺</a:t>
            </a:r>
            <a:endParaRPr lang="zh-CN" altLang="en-US" sz="1050" kern="100" dirty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</p:txBody>
      </p:sp>
      <p:sp>
        <p:nvSpPr>
          <p:cNvPr id="16" name="文本框 2"/>
          <p:cNvSpPr txBox="1">
            <a:spLocks noChangeArrowheads="1"/>
          </p:cNvSpPr>
          <p:nvPr/>
        </p:nvSpPr>
        <p:spPr bwMode="auto">
          <a:xfrm>
            <a:off x="1772719" y="5718855"/>
            <a:ext cx="1026491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 smtClean="0">
                <a:solidFill>
                  <a:srgbClr val="C00000"/>
                </a:solidFill>
                <a:latin typeface="Calibri"/>
                <a:ea typeface="宋体"/>
                <a:cs typeface="Times New Roman"/>
              </a:rPr>
              <a:t>7</a:t>
            </a:r>
            <a:r>
              <a:rPr lang="zh-CN" altLang="en-US" sz="1600" kern="100" dirty="0" smtClean="0">
                <a:solidFill>
                  <a:srgbClr val="C00000"/>
                </a:solidFill>
                <a:latin typeface="Calibri"/>
                <a:ea typeface="宋体"/>
                <a:cs typeface="Times New Roman"/>
              </a:rPr>
              <a:t>王长庆</a:t>
            </a:r>
            <a:endParaRPr lang="zh-CN" altLang="en-US" sz="1050" kern="100" dirty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</p:txBody>
      </p:sp>
      <p:sp>
        <p:nvSpPr>
          <p:cNvPr id="17" name="文本框 2"/>
          <p:cNvSpPr txBox="1">
            <a:spLocks noChangeArrowheads="1"/>
          </p:cNvSpPr>
          <p:nvPr/>
        </p:nvSpPr>
        <p:spPr bwMode="auto">
          <a:xfrm>
            <a:off x="1309220" y="2355330"/>
            <a:ext cx="1030532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 smtClean="0">
                <a:solidFill>
                  <a:srgbClr val="C00000"/>
                </a:solidFill>
                <a:latin typeface="Calibri"/>
                <a:ea typeface="宋体"/>
                <a:cs typeface="Times New Roman"/>
              </a:rPr>
              <a:t>5</a:t>
            </a:r>
            <a:r>
              <a:rPr lang="zh-CN" altLang="en-US" sz="1600" kern="100" dirty="0">
                <a:solidFill>
                  <a:srgbClr val="C00000"/>
                </a:solidFill>
                <a:latin typeface="Calibri"/>
                <a:ea typeface="宋体"/>
                <a:cs typeface="Times New Roman"/>
              </a:rPr>
              <a:t>戴琳</a:t>
            </a:r>
            <a:endParaRPr lang="zh-CN" altLang="en-US" sz="1050" kern="100" dirty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</p:txBody>
      </p:sp>
      <p:sp>
        <p:nvSpPr>
          <p:cNvPr id="19" name="文本框 2"/>
          <p:cNvSpPr txBox="1">
            <a:spLocks noChangeArrowheads="1"/>
          </p:cNvSpPr>
          <p:nvPr/>
        </p:nvSpPr>
        <p:spPr bwMode="auto">
          <a:xfrm>
            <a:off x="1142591" y="4141529"/>
            <a:ext cx="1440161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 smtClean="0">
                <a:solidFill>
                  <a:srgbClr val="C00000"/>
                </a:solidFill>
                <a:latin typeface="Calibri"/>
                <a:ea typeface="宋体"/>
                <a:cs typeface="Times New Roman"/>
              </a:rPr>
              <a:t>2</a:t>
            </a:r>
            <a:r>
              <a:rPr lang="zh-CN" altLang="en-US" sz="1600" kern="100" dirty="0" smtClean="0">
                <a:solidFill>
                  <a:srgbClr val="C00000"/>
                </a:solidFill>
                <a:latin typeface="Calibri"/>
                <a:ea typeface="宋体"/>
                <a:cs typeface="Times New Roman"/>
              </a:rPr>
              <a:t>斯基亚韦</a:t>
            </a:r>
            <a:endParaRPr lang="zh-CN" altLang="en-US" sz="1050" kern="100" dirty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</p:txBody>
      </p:sp>
      <p:sp>
        <p:nvSpPr>
          <p:cNvPr id="20" name="文本框 2"/>
          <p:cNvSpPr txBox="1">
            <a:spLocks noChangeArrowheads="1"/>
          </p:cNvSpPr>
          <p:nvPr/>
        </p:nvSpPr>
        <p:spPr bwMode="auto">
          <a:xfrm>
            <a:off x="2043" y="3434614"/>
            <a:ext cx="1055233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 smtClean="0">
                <a:solidFill>
                  <a:srgbClr val="C00000"/>
                </a:solidFill>
                <a:latin typeface="Calibri"/>
                <a:ea typeface="宋体"/>
                <a:cs typeface="Times New Roman"/>
              </a:rPr>
              <a:t>1</a:t>
            </a:r>
            <a:r>
              <a:rPr lang="zh-CN" altLang="en-US" sz="1600" kern="100" dirty="0" smtClean="0">
                <a:solidFill>
                  <a:srgbClr val="C00000"/>
                </a:solidFill>
                <a:latin typeface="Calibri"/>
                <a:ea typeface="宋体"/>
                <a:cs typeface="Times New Roman"/>
              </a:rPr>
              <a:t>王大雷</a:t>
            </a:r>
            <a:endParaRPr lang="zh-CN" altLang="en-US" sz="1050" kern="100" dirty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</p:txBody>
      </p:sp>
      <p:sp>
        <p:nvSpPr>
          <p:cNvPr id="32" name="文本框 2"/>
          <p:cNvSpPr txBox="1">
            <a:spLocks noChangeArrowheads="1"/>
          </p:cNvSpPr>
          <p:nvPr/>
        </p:nvSpPr>
        <p:spPr bwMode="auto">
          <a:xfrm>
            <a:off x="5033144" y="960994"/>
            <a:ext cx="1133475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 smtClean="0">
                <a:solidFill>
                  <a:srgbClr val="C00000"/>
                </a:solidFill>
                <a:latin typeface="Calibri"/>
                <a:ea typeface="宋体"/>
                <a:cs typeface="Times New Roman"/>
              </a:rPr>
              <a:t>8</a:t>
            </a:r>
            <a:r>
              <a:rPr lang="zh-CN" altLang="en-US" sz="1600" kern="100" dirty="0" smtClean="0">
                <a:solidFill>
                  <a:srgbClr val="C00000"/>
                </a:solidFill>
                <a:latin typeface="Calibri"/>
                <a:ea typeface="宋体"/>
                <a:cs typeface="Times New Roman"/>
              </a:rPr>
              <a:t>宋博轩</a:t>
            </a:r>
            <a:endParaRPr lang="zh-CN" altLang="en-US" sz="1050" kern="100" dirty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</p:txBody>
      </p:sp>
      <p:sp>
        <p:nvSpPr>
          <p:cNvPr id="33" name="文本框 2"/>
          <p:cNvSpPr txBox="1">
            <a:spLocks noChangeArrowheads="1"/>
          </p:cNvSpPr>
          <p:nvPr/>
        </p:nvSpPr>
        <p:spPr bwMode="auto">
          <a:xfrm>
            <a:off x="5768156" y="3265337"/>
            <a:ext cx="1152128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 smtClean="0">
                <a:solidFill>
                  <a:srgbClr val="C00000"/>
                </a:solidFill>
                <a:latin typeface="Calibri"/>
                <a:ea typeface="宋体"/>
                <a:cs typeface="Times New Roman"/>
              </a:rPr>
              <a:t>11</a:t>
            </a:r>
            <a:r>
              <a:rPr lang="zh-CN" altLang="en-US" sz="1600" kern="100" dirty="0" smtClean="0">
                <a:solidFill>
                  <a:srgbClr val="C00000"/>
                </a:solidFill>
                <a:latin typeface="Calibri"/>
                <a:ea typeface="宋体"/>
                <a:cs typeface="Times New Roman"/>
              </a:rPr>
              <a:t>哈蒂布</a:t>
            </a:r>
            <a:endParaRPr lang="zh-CN" altLang="en-US" sz="1050" kern="100" dirty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</p:txBody>
      </p:sp>
      <p:sp>
        <p:nvSpPr>
          <p:cNvPr id="34" name="文本框 2"/>
          <p:cNvSpPr txBox="1">
            <a:spLocks noChangeArrowheads="1"/>
          </p:cNvSpPr>
          <p:nvPr/>
        </p:nvSpPr>
        <p:spPr bwMode="auto">
          <a:xfrm>
            <a:off x="5123973" y="5423957"/>
            <a:ext cx="1476293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kern="100" dirty="0" smtClean="0">
                <a:solidFill>
                  <a:srgbClr val="C00000"/>
                </a:solidFill>
                <a:latin typeface="Calibri"/>
                <a:ea typeface="宋体"/>
                <a:cs typeface="Times New Roman"/>
              </a:rPr>
              <a:t>19</a:t>
            </a:r>
            <a:r>
              <a:rPr lang="zh-CN" altLang="en-US" sz="1600" kern="100" dirty="0" smtClean="0">
                <a:solidFill>
                  <a:srgbClr val="C00000"/>
                </a:solidFill>
                <a:latin typeface="Calibri"/>
                <a:ea typeface="宋体"/>
                <a:cs typeface="Times New Roman"/>
              </a:rPr>
              <a:t>郑凯木</a:t>
            </a:r>
            <a:endParaRPr lang="zh-CN" altLang="en-US" sz="1050" kern="100" dirty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</p:txBody>
      </p:sp>
      <p:cxnSp>
        <p:nvCxnSpPr>
          <p:cNvPr id="36" name="直接箭头连接符 8"/>
          <p:cNvCxnSpPr/>
          <p:nvPr/>
        </p:nvCxnSpPr>
        <p:spPr>
          <a:xfrm>
            <a:off x="1971675" y="4480083"/>
            <a:ext cx="368077" cy="123877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8"/>
          <p:cNvCxnSpPr/>
          <p:nvPr/>
        </p:nvCxnSpPr>
        <p:spPr>
          <a:xfrm flipH="1">
            <a:off x="1866900" y="1287041"/>
            <a:ext cx="441213" cy="106828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8"/>
          <p:cNvCxnSpPr/>
          <p:nvPr/>
        </p:nvCxnSpPr>
        <p:spPr>
          <a:xfrm>
            <a:off x="1807532" y="2693884"/>
            <a:ext cx="59368" cy="123877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8"/>
          <p:cNvCxnSpPr/>
          <p:nvPr/>
        </p:nvCxnSpPr>
        <p:spPr>
          <a:xfrm flipH="1">
            <a:off x="3977159" y="5629161"/>
            <a:ext cx="1172344" cy="22553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8"/>
          <p:cNvCxnSpPr/>
          <p:nvPr/>
        </p:nvCxnSpPr>
        <p:spPr>
          <a:xfrm>
            <a:off x="6600266" y="5629161"/>
            <a:ext cx="600634" cy="42824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8"/>
          <p:cNvCxnSpPr/>
          <p:nvPr/>
        </p:nvCxnSpPr>
        <p:spPr>
          <a:xfrm flipV="1">
            <a:off x="2489200" y="4480083"/>
            <a:ext cx="1485901" cy="1198881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0" name="文本框 16389"/>
          <p:cNvSpPr txBox="1"/>
          <p:nvPr/>
        </p:nvSpPr>
        <p:spPr>
          <a:xfrm>
            <a:off x="2073052" y="1638300"/>
            <a:ext cx="2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6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028852" y="3234559"/>
            <a:ext cx="2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7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475766" y="5309632"/>
            <a:ext cx="2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850175" y="4940300"/>
            <a:ext cx="2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4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884252" y="3080671"/>
            <a:ext cx="2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5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863850" y="5444496"/>
            <a:ext cx="2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6" name="直接箭头连接符 8"/>
          <p:cNvCxnSpPr/>
          <p:nvPr/>
        </p:nvCxnSpPr>
        <p:spPr>
          <a:xfrm flipH="1">
            <a:off x="3939059" y="1287041"/>
            <a:ext cx="1491816" cy="100606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4597266" y="1397855"/>
            <a:ext cx="2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5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9" name="直接箭头连接符 8"/>
          <p:cNvCxnSpPr/>
          <p:nvPr/>
        </p:nvCxnSpPr>
        <p:spPr>
          <a:xfrm flipH="1" flipV="1">
            <a:off x="3975101" y="2736756"/>
            <a:ext cx="2058" cy="140092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8"/>
          <p:cNvCxnSpPr/>
          <p:nvPr/>
        </p:nvCxnSpPr>
        <p:spPr>
          <a:xfrm flipH="1" flipV="1">
            <a:off x="5861819" y="1424044"/>
            <a:ext cx="408247" cy="1810515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6065018" y="2170665"/>
            <a:ext cx="433647" cy="382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10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018533" y="4755634"/>
            <a:ext cx="2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5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68" name="直接箭头连接符 8"/>
          <p:cNvCxnSpPr/>
          <p:nvPr/>
        </p:nvCxnSpPr>
        <p:spPr>
          <a:xfrm flipH="1">
            <a:off x="3873500" y="4480083"/>
            <a:ext cx="171452" cy="1333745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3939059" y="4940300"/>
            <a:ext cx="2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7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71" name="直接箭头连接符 8"/>
          <p:cNvCxnSpPr/>
          <p:nvPr/>
        </p:nvCxnSpPr>
        <p:spPr>
          <a:xfrm flipV="1">
            <a:off x="4271852" y="1299548"/>
            <a:ext cx="1366948" cy="99356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4874632" y="1681959"/>
            <a:ext cx="433647" cy="382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10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74" name="直接箭头连接符 8"/>
          <p:cNvCxnSpPr/>
          <p:nvPr/>
        </p:nvCxnSpPr>
        <p:spPr>
          <a:xfrm flipH="1">
            <a:off x="6920284" y="3434614"/>
            <a:ext cx="661740" cy="1538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7048850" y="3383814"/>
            <a:ext cx="2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dirty="0" smtClean="0">
                <a:solidFill>
                  <a:srgbClr val="FF0000"/>
                </a:solidFill>
              </a:rPr>
              <a:t>3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78" name="直接箭头连接符 8"/>
          <p:cNvCxnSpPr/>
          <p:nvPr/>
        </p:nvCxnSpPr>
        <p:spPr>
          <a:xfrm flipV="1">
            <a:off x="4597266" y="3603891"/>
            <a:ext cx="1170890" cy="65060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5056003" y="3903423"/>
            <a:ext cx="433647" cy="382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9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971675" y="6063239"/>
            <a:ext cx="433647" cy="382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FF00"/>
                </a:solidFill>
              </a:rPr>
              <a:t>27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5428172" y="642651"/>
            <a:ext cx="433647" cy="382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FF00"/>
                </a:solidFill>
              </a:rPr>
              <a:t>32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3505412" y="3805244"/>
            <a:ext cx="433647" cy="382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FF00"/>
                </a:solidFill>
              </a:rPr>
              <a:t>39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cxnSp>
        <p:nvCxnSpPr>
          <p:cNvPr id="85" name="直接箭头连接符 8"/>
          <p:cNvCxnSpPr/>
          <p:nvPr/>
        </p:nvCxnSpPr>
        <p:spPr>
          <a:xfrm flipV="1">
            <a:off x="7316911" y="199480"/>
            <a:ext cx="581025" cy="1084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5" name="文本框 16404"/>
          <p:cNvSpPr txBox="1"/>
          <p:nvPr/>
        </p:nvSpPr>
        <p:spPr>
          <a:xfrm>
            <a:off x="7847136" y="-30277"/>
            <a:ext cx="118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传球方向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7460524" y="383143"/>
            <a:ext cx="2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6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7872536" y="315640"/>
            <a:ext cx="1182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该方向传球次数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7431211" y="887256"/>
            <a:ext cx="433647" cy="382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FF00"/>
                </a:solidFill>
              </a:rPr>
              <a:t>32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7739924" y="872287"/>
            <a:ext cx="168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总接球次数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67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0" grpId="0"/>
      <p:bldP spid="51" grpId="0"/>
      <p:bldP spid="52" grpId="0"/>
      <p:bldP spid="53" grpId="0"/>
      <p:bldP spid="54" grpId="0"/>
      <p:bldP spid="55" grpId="0"/>
      <p:bldP spid="58" grpId="0"/>
      <p:bldP spid="64" grpId="0"/>
      <p:bldP spid="66" grpId="0"/>
      <p:bldP spid="70" grpId="0"/>
      <p:bldP spid="73" grpId="0"/>
      <p:bldP spid="77" grpId="0"/>
      <p:bldP spid="81" grpId="0"/>
      <p:bldP spid="82" grpId="0"/>
      <p:bldP spid="83" grpId="0"/>
      <p:bldP spid="8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reen Shot 2013-10-29 at 下午4.42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92" y="1412776"/>
            <a:ext cx="6845584" cy="544522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386" name="标题 3"/>
          <p:cNvSpPr>
            <a:spLocks noGrp="1"/>
          </p:cNvSpPr>
          <p:nvPr>
            <p:ph type="ctrTitle"/>
          </p:nvPr>
        </p:nvSpPr>
        <p:spPr>
          <a:xfrm>
            <a:off x="1259632" y="-171400"/>
            <a:ext cx="8312993" cy="1684337"/>
          </a:xfrm>
        </p:spPr>
        <p:txBody>
          <a:bodyPr/>
          <a:lstStyle/>
          <a:p>
            <a:pPr algn="l" eaLnBrk="1" hangingPunct="1"/>
            <a:r>
              <a:rPr lang="en-US" altLang="zh-CN" sz="4000" b="1" dirty="0" smtClean="0">
                <a:solidFill>
                  <a:schemeClr val="bg1"/>
                </a:solidFill>
              </a:rPr>
              <a:t/>
            </a:r>
            <a:br>
              <a:rPr lang="en-US" altLang="zh-CN" sz="4000" b="1" dirty="0" smtClean="0">
                <a:solidFill>
                  <a:schemeClr val="bg1"/>
                </a:solidFill>
              </a:rPr>
            </a:br>
            <a:r>
              <a:rPr lang="en-US" altLang="zh-CN" sz="4000" b="1" dirty="0" smtClean="0">
                <a:solidFill>
                  <a:schemeClr val="bg1"/>
                </a:solidFill>
              </a:rPr>
              <a:t>Shouts &amp; Crosses</a:t>
            </a:r>
            <a:r>
              <a:rPr lang="en-US" altLang="zh-CN" sz="4000" b="1" dirty="0">
                <a:solidFill>
                  <a:schemeClr val="bg1"/>
                </a:solidFill>
              </a:rPr>
              <a:t/>
            </a:r>
            <a:br>
              <a:rPr lang="en-US" altLang="zh-CN" sz="4000" b="1" dirty="0">
                <a:solidFill>
                  <a:schemeClr val="bg1"/>
                </a:solidFill>
              </a:rPr>
            </a:br>
            <a:endParaRPr lang="zh-CN" altLang="en-US" sz="4000" b="1" dirty="0" smtClean="0">
              <a:solidFill>
                <a:schemeClr val="bg1"/>
              </a:solidFill>
            </a:endParaRPr>
          </a:p>
        </p:txBody>
      </p:sp>
      <p:pic>
        <p:nvPicPr>
          <p:cNvPr id="16387" name="图片 6" descr="rf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" y="0"/>
            <a:ext cx="1116757" cy="1192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48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zh-CN" smtClean="0">
              <a:solidFill>
                <a:prstClr val="black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555776" y="4797152"/>
            <a:ext cx="648072" cy="216024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028384" y="4149080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FF0000"/>
                </a:solidFill>
              </a:rPr>
              <a:t>Left Winger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8"/>
          <p:cNvCxnSpPr>
            <a:stCxn id="11" idx="1"/>
          </p:cNvCxnSpPr>
          <p:nvPr/>
        </p:nvCxnSpPr>
        <p:spPr>
          <a:xfrm flipH="1">
            <a:off x="7596336" y="4287580"/>
            <a:ext cx="432048" cy="5517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5940152" y="4149080"/>
            <a:ext cx="648072" cy="216024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940152" y="5805264"/>
            <a:ext cx="648072" cy="216024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0"/>
          <p:cNvSpPr txBox="1"/>
          <p:nvPr/>
        </p:nvSpPr>
        <p:spPr>
          <a:xfrm>
            <a:off x="8037712" y="5805264"/>
            <a:ext cx="121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FF0000"/>
                </a:solidFill>
              </a:rPr>
              <a:t>Right Winger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0" name="直接箭头连接符 8"/>
          <p:cNvCxnSpPr/>
          <p:nvPr/>
        </p:nvCxnSpPr>
        <p:spPr>
          <a:xfrm flipH="1">
            <a:off x="7596336" y="5949280"/>
            <a:ext cx="432048" cy="5517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5940152" y="2852936"/>
            <a:ext cx="648072" cy="216024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940152" y="3861048"/>
            <a:ext cx="648072" cy="216024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cxnSp>
        <p:nvCxnSpPr>
          <p:cNvPr id="21" name="直接箭头连接符 8"/>
          <p:cNvCxnSpPr/>
          <p:nvPr/>
        </p:nvCxnSpPr>
        <p:spPr>
          <a:xfrm flipH="1">
            <a:off x="7596336" y="3933056"/>
            <a:ext cx="432048" cy="5517"/>
          </a:xfrm>
          <a:prstGeom prst="straightConnector1">
            <a:avLst/>
          </a:prstGeom>
          <a:ln w="22225">
            <a:solidFill>
              <a:srgbClr val="33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0"/>
          <p:cNvSpPr txBox="1"/>
          <p:nvPr/>
        </p:nvSpPr>
        <p:spPr>
          <a:xfrm>
            <a:off x="7965705" y="3800073"/>
            <a:ext cx="121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0000FF"/>
                </a:solidFill>
              </a:rPr>
              <a:t>Right back</a:t>
            </a:r>
            <a:endParaRPr lang="zh-CN" altLang="en-US" sz="1200" b="1" dirty="0">
              <a:solidFill>
                <a:srgbClr val="0000FF"/>
              </a:solidFill>
            </a:endParaRPr>
          </a:p>
        </p:txBody>
      </p:sp>
      <p:cxnSp>
        <p:nvCxnSpPr>
          <p:cNvPr id="23" name="直接箭头连接符 8"/>
          <p:cNvCxnSpPr/>
          <p:nvPr/>
        </p:nvCxnSpPr>
        <p:spPr>
          <a:xfrm flipH="1">
            <a:off x="7596336" y="2924944"/>
            <a:ext cx="432048" cy="5517"/>
          </a:xfrm>
          <a:prstGeom prst="straightConnector1">
            <a:avLst/>
          </a:prstGeom>
          <a:ln w="22225">
            <a:solidFill>
              <a:srgbClr val="33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0"/>
          <p:cNvSpPr txBox="1"/>
          <p:nvPr/>
        </p:nvSpPr>
        <p:spPr>
          <a:xfrm>
            <a:off x="7956376" y="2780928"/>
            <a:ext cx="121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0000FF"/>
                </a:solidFill>
              </a:rPr>
              <a:t>Left back</a:t>
            </a:r>
            <a:endParaRPr lang="zh-CN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829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4112" y="204063"/>
            <a:ext cx="6740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en-US" altLang="en-US" sz="3600" dirty="0" smtClean="0">
                <a:solidFill>
                  <a:srgbClr val="FFED7E"/>
                </a:solidFill>
              </a:rPr>
              <a:t>训练监控</a:t>
            </a:r>
            <a:r>
              <a:rPr kumimoji="1" lang="zh-CN" altLang="en-US" sz="3600" dirty="0" smtClean="0">
                <a:solidFill>
                  <a:srgbClr val="FFED7E"/>
                </a:solidFill>
              </a:rPr>
              <a:t>系统</a:t>
            </a:r>
            <a:r>
              <a:rPr kumimoji="1" lang="en-US" altLang="zh-CN" sz="3600" dirty="0" smtClean="0">
                <a:solidFill>
                  <a:srgbClr val="FFED7E"/>
                </a:solidFill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88331" y="1615874"/>
            <a:ext cx="82428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CN" altLang="en-US" sz="2400" dirty="0" smtClean="0">
                <a:solidFill>
                  <a:srgbClr val="FFED7E"/>
                </a:solidFill>
              </a:rPr>
              <a:t>目的：</a:t>
            </a:r>
            <a:endParaRPr kumimoji="1" lang="en-US" altLang="zh-CN" sz="2400" dirty="0" smtClean="0">
              <a:solidFill>
                <a:srgbClr val="FFED7E"/>
              </a:solidFill>
            </a:endParaRPr>
          </a:p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en-US" altLang="zh-CN" sz="2400" dirty="0" smtClean="0">
                <a:solidFill>
                  <a:srgbClr val="FFED7E"/>
                </a:solidFill>
              </a:rPr>
              <a:t> </a:t>
            </a:r>
            <a:r>
              <a:rPr kumimoji="1" lang="zh-CN" altLang="en-US" sz="2400" dirty="0" smtClean="0">
                <a:solidFill>
                  <a:srgbClr val="FFED7E"/>
                </a:solidFill>
              </a:rPr>
              <a:t>监控训练</a:t>
            </a:r>
            <a:r>
              <a:rPr kumimoji="1" lang="zh-CN" altLang="en-US" sz="2400" u="sng" dirty="0" smtClean="0">
                <a:solidFill>
                  <a:srgbClr val="FFED7E"/>
                </a:solidFill>
              </a:rPr>
              <a:t>负荷</a:t>
            </a:r>
            <a:r>
              <a:rPr kumimoji="1" lang="zh-CN" altLang="en-US" sz="2400" dirty="0" smtClean="0">
                <a:solidFill>
                  <a:srgbClr val="FFED7E"/>
                </a:solidFill>
              </a:rPr>
              <a:t>，提高训练效率</a:t>
            </a:r>
            <a:endParaRPr kumimoji="1" lang="en-US" altLang="zh-CN" sz="2400" dirty="0" smtClean="0">
              <a:solidFill>
                <a:srgbClr val="FFED7E"/>
              </a:solidFill>
            </a:endParaRPr>
          </a:p>
          <a:p>
            <a:pPr>
              <a:lnSpc>
                <a:spcPct val="140000"/>
              </a:lnSpc>
            </a:pPr>
            <a:r>
              <a:rPr kumimoji="1" lang="zh-CN" altLang="zh-CN" sz="2400" dirty="0">
                <a:solidFill>
                  <a:srgbClr val="FFED7E"/>
                </a:solidFill>
              </a:rPr>
              <a:t> </a:t>
            </a:r>
            <a:r>
              <a:rPr kumimoji="1" lang="zh-CN" altLang="en-US" sz="2400" dirty="0" smtClean="0">
                <a:solidFill>
                  <a:srgbClr val="FFED7E"/>
                </a:solidFill>
              </a:rPr>
              <a:t>       </a:t>
            </a:r>
            <a:r>
              <a:rPr kumimoji="1" lang="zh-CN" altLang="en-US" sz="2000" dirty="0" smtClean="0">
                <a:solidFill>
                  <a:srgbClr val="FFFFFF"/>
                </a:solidFill>
              </a:rPr>
              <a:t>负荷量度：</a:t>
            </a:r>
            <a:r>
              <a:rPr kumimoji="1" lang="zh-CN" altLang="en-US" sz="2000" dirty="0" smtClean="0">
                <a:solidFill>
                  <a:srgbClr val="0000FF"/>
                </a:solidFill>
              </a:rPr>
              <a:t>次数</a:t>
            </a:r>
            <a:r>
              <a:rPr kumimoji="1" lang="zh-CN" altLang="en-US" sz="2000" dirty="0" smtClean="0">
                <a:solidFill>
                  <a:srgbClr val="FFFFFF"/>
                </a:solidFill>
              </a:rPr>
              <a:t>、</a:t>
            </a:r>
            <a:r>
              <a:rPr kumimoji="1" lang="zh-CN" altLang="en-US" sz="2000" dirty="0" smtClean="0">
                <a:solidFill>
                  <a:srgbClr val="0000FF"/>
                </a:solidFill>
              </a:rPr>
              <a:t>时间</a:t>
            </a:r>
            <a:r>
              <a:rPr kumimoji="1" lang="zh-CN" altLang="en-US" sz="2000" dirty="0" smtClean="0">
                <a:solidFill>
                  <a:srgbClr val="FFFFFF"/>
                </a:solidFill>
              </a:rPr>
              <a:t>、</a:t>
            </a:r>
            <a:r>
              <a:rPr kumimoji="1" lang="zh-CN" altLang="en-US" sz="2000" dirty="0" smtClean="0">
                <a:solidFill>
                  <a:srgbClr val="0000FF"/>
                </a:solidFill>
              </a:rPr>
              <a:t>距离</a:t>
            </a:r>
            <a:r>
              <a:rPr kumimoji="1" lang="zh-CN" altLang="en-US" sz="2000" dirty="0" smtClean="0">
                <a:solidFill>
                  <a:srgbClr val="FFFFFF"/>
                </a:solidFill>
              </a:rPr>
              <a:t>、重量</a:t>
            </a:r>
            <a:endParaRPr kumimoji="1" lang="en-US" altLang="zh-CN" sz="2000" dirty="0" smtClean="0">
              <a:solidFill>
                <a:srgbClr val="FFFFFF"/>
              </a:solidFill>
            </a:endParaRPr>
          </a:p>
          <a:p>
            <a:pPr>
              <a:lnSpc>
                <a:spcPct val="140000"/>
              </a:lnSpc>
            </a:pPr>
            <a:r>
              <a:rPr kumimoji="1" lang="zh-CN" altLang="zh-CN" sz="2000" dirty="0">
                <a:solidFill>
                  <a:srgbClr val="FFFFFF"/>
                </a:solidFill>
              </a:rPr>
              <a:t> </a:t>
            </a:r>
            <a:r>
              <a:rPr kumimoji="1" lang="zh-CN" altLang="en-US" sz="2000" dirty="0" smtClean="0">
                <a:solidFill>
                  <a:srgbClr val="FFFFFF"/>
                </a:solidFill>
              </a:rPr>
              <a:t>         负荷强度：</a:t>
            </a:r>
            <a:r>
              <a:rPr kumimoji="1" lang="zh-CN" altLang="en-US" sz="2000" dirty="0" smtClean="0">
                <a:solidFill>
                  <a:srgbClr val="0000FF"/>
                </a:solidFill>
              </a:rPr>
              <a:t>速度</a:t>
            </a:r>
            <a:r>
              <a:rPr kumimoji="1" lang="zh-CN" altLang="en-US" sz="2000" dirty="0" smtClean="0">
                <a:solidFill>
                  <a:srgbClr val="FFFFFF"/>
                </a:solidFill>
              </a:rPr>
              <a:t>、远度、高度、单位时间练习的负荷量</a:t>
            </a:r>
            <a:endParaRPr kumimoji="1" lang="en-US" altLang="zh-CN" sz="2000" dirty="0" smtClean="0">
              <a:solidFill>
                <a:srgbClr val="FFFFFF"/>
              </a:solidFill>
            </a:endParaRPr>
          </a:p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zh-CN" altLang="en-US" sz="2400" dirty="0" smtClean="0">
                <a:solidFill>
                  <a:srgbClr val="FFED7E"/>
                </a:solidFill>
              </a:rPr>
              <a:t>为教练员提供队员跑动距离、跑动次数、跑动速度</a:t>
            </a:r>
            <a:endParaRPr kumimoji="1" lang="en-US" altLang="zh-CN" sz="2400" dirty="0" smtClean="0">
              <a:solidFill>
                <a:srgbClr val="FFED7E"/>
              </a:solidFill>
            </a:endParaRPr>
          </a:p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zh-CN" altLang="en-US" sz="2400" dirty="0" smtClean="0">
                <a:solidFill>
                  <a:srgbClr val="FFED7E"/>
                </a:solidFill>
              </a:rPr>
              <a:t>为教练员提高队员心率数据</a:t>
            </a:r>
            <a:endParaRPr kumimoji="1" lang="en-US" altLang="zh-CN" sz="2400" dirty="0" smtClean="0">
              <a:solidFill>
                <a:srgbClr val="FFED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873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4112" y="204063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en-US" altLang="en-US" sz="2800" dirty="0" smtClean="0">
                <a:solidFill>
                  <a:srgbClr val="FFED7E"/>
                </a:solidFill>
              </a:rPr>
              <a:t>训练监控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系统</a:t>
            </a:r>
            <a:r>
              <a:rPr kumimoji="1" lang="en-US" altLang="zh-CN" sz="2800" dirty="0" smtClean="0">
                <a:solidFill>
                  <a:srgbClr val="FFED7E"/>
                </a:solidFill>
              </a:rPr>
              <a:t> —— 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以</a:t>
            </a:r>
            <a:r>
              <a:rPr kumimoji="1" lang="en-US" altLang="zh-CN" sz="2800" dirty="0" err="1" smtClean="0">
                <a:solidFill>
                  <a:srgbClr val="FFED7E"/>
                </a:solidFill>
              </a:rPr>
              <a:t>GPSports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为例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</p:txBody>
      </p:sp>
      <p:pic>
        <p:nvPicPr>
          <p:cNvPr id="2" name="图片 1" descr="屏幕快照 2014-12-25 下午7.39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60" y="1145827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13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4112" y="204063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en-US" altLang="en-US" sz="2800" dirty="0" smtClean="0">
                <a:solidFill>
                  <a:srgbClr val="FFED7E"/>
                </a:solidFill>
              </a:rPr>
              <a:t>训练监控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系统</a:t>
            </a:r>
            <a:r>
              <a:rPr kumimoji="1" lang="en-US" altLang="zh-CN" sz="2800" dirty="0">
                <a:solidFill>
                  <a:srgbClr val="FFED7E"/>
                </a:solidFill>
              </a:rPr>
              <a:t>—— </a:t>
            </a:r>
            <a:r>
              <a:rPr kumimoji="1" lang="zh-CN" altLang="en-US" sz="2800" dirty="0">
                <a:solidFill>
                  <a:srgbClr val="FFED7E"/>
                </a:solidFill>
              </a:rPr>
              <a:t>以</a:t>
            </a:r>
            <a:r>
              <a:rPr kumimoji="1" lang="en-US" altLang="zh-CN" sz="2800" dirty="0" err="1">
                <a:solidFill>
                  <a:srgbClr val="FFED7E"/>
                </a:solidFill>
              </a:rPr>
              <a:t>GPSports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为例</a:t>
            </a:r>
            <a:r>
              <a:rPr kumimoji="1" lang="en-US" altLang="zh-CN" sz="2800" dirty="0" smtClean="0">
                <a:solidFill>
                  <a:srgbClr val="FFED7E"/>
                </a:solidFill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71598" y="1044528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CN" altLang="en-US" sz="2400" dirty="0" smtClean="0">
                <a:solidFill>
                  <a:srgbClr val="FFED7E"/>
                </a:solidFill>
              </a:rPr>
              <a:t>硬件配置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：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</p:txBody>
      </p:sp>
      <p:pic>
        <p:nvPicPr>
          <p:cNvPr id="6" name="图片 5" descr="屏幕快照 2014-12-25 下午7.4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70" y="1828894"/>
            <a:ext cx="7122204" cy="47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28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快照 2014-12-25 下午7.41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874" y="1606797"/>
            <a:ext cx="4836250" cy="507687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4112" y="204063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en-US" altLang="en-US" sz="2800" dirty="0" smtClean="0">
                <a:solidFill>
                  <a:srgbClr val="FFED7E"/>
                </a:solidFill>
              </a:rPr>
              <a:t>训练监控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系统</a:t>
            </a:r>
            <a:r>
              <a:rPr kumimoji="1" lang="en-US" altLang="zh-CN" sz="2800" dirty="0">
                <a:solidFill>
                  <a:srgbClr val="FFED7E"/>
                </a:solidFill>
              </a:rPr>
              <a:t>—— </a:t>
            </a:r>
            <a:r>
              <a:rPr kumimoji="1" lang="zh-CN" altLang="en-US" sz="2800" dirty="0">
                <a:solidFill>
                  <a:srgbClr val="FFED7E"/>
                </a:solidFill>
              </a:rPr>
              <a:t>以</a:t>
            </a:r>
            <a:r>
              <a:rPr kumimoji="1" lang="en-US" altLang="zh-CN" sz="2800" dirty="0" err="1">
                <a:solidFill>
                  <a:srgbClr val="FFED7E"/>
                </a:solidFill>
              </a:rPr>
              <a:t>GPSports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为例</a:t>
            </a:r>
            <a:r>
              <a:rPr kumimoji="1" lang="en-US" altLang="zh-CN" sz="2800" dirty="0" smtClean="0">
                <a:solidFill>
                  <a:srgbClr val="FFED7E"/>
                </a:solidFill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71598" y="1044528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CN" altLang="en-US" sz="2400" dirty="0" smtClean="0">
                <a:solidFill>
                  <a:srgbClr val="FFED7E"/>
                </a:solidFill>
              </a:rPr>
              <a:t>硬件配置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：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</p:txBody>
      </p:sp>
      <p:pic>
        <p:nvPicPr>
          <p:cNvPr id="2" name="图片 1" descr="屏幕快照 2014-12-25 下午7.41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874" y="3989143"/>
            <a:ext cx="2604266" cy="2168878"/>
          </a:xfrm>
          <a:prstGeom prst="rect">
            <a:avLst/>
          </a:prstGeom>
        </p:spPr>
      </p:pic>
      <p:pic>
        <p:nvPicPr>
          <p:cNvPr id="7" name="图片 6" descr="屏幕快照 2014-12-25 下午7.49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37" y="1711377"/>
            <a:ext cx="3038142" cy="455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4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4112" y="204063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en-US" altLang="en-US" sz="2800" dirty="0" smtClean="0">
                <a:solidFill>
                  <a:srgbClr val="FFED7E"/>
                </a:solidFill>
              </a:rPr>
              <a:t>训练监控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系统</a:t>
            </a:r>
            <a:r>
              <a:rPr kumimoji="1" lang="en-US" altLang="zh-CN" sz="2800" dirty="0" smtClean="0">
                <a:solidFill>
                  <a:srgbClr val="FFED7E"/>
                </a:solidFill>
              </a:rPr>
              <a:t> </a:t>
            </a:r>
            <a:r>
              <a:rPr kumimoji="1" lang="en-US" altLang="zh-CN" sz="2800" dirty="0">
                <a:solidFill>
                  <a:srgbClr val="FFED7E"/>
                </a:solidFill>
              </a:rPr>
              <a:t>—— </a:t>
            </a:r>
            <a:r>
              <a:rPr kumimoji="1" lang="zh-CN" altLang="en-US" sz="2800" dirty="0">
                <a:solidFill>
                  <a:srgbClr val="FFED7E"/>
                </a:solidFill>
              </a:rPr>
              <a:t>以</a:t>
            </a:r>
            <a:r>
              <a:rPr kumimoji="1" lang="en-US" altLang="zh-CN" sz="2800" dirty="0" err="1">
                <a:solidFill>
                  <a:srgbClr val="FFED7E"/>
                </a:solidFill>
              </a:rPr>
              <a:t>GPSports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为例</a:t>
            </a:r>
            <a:endParaRPr kumimoji="1" lang="en-US" altLang="zh-CN" sz="2800" dirty="0">
              <a:solidFill>
                <a:srgbClr val="FFED7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1598" y="1044528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en-US" sz="2400" dirty="0" smtClean="0">
                <a:solidFill>
                  <a:srgbClr val="FFED7E"/>
                </a:solidFill>
              </a:rPr>
              <a:t>软</a:t>
            </a:r>
            <a:r>
              <a:rPr kumimoji="1" lang="zh-CN" altLang="en-US" sz="2400" dirty="0" smtClean="0">
                <a:solidFill>
                  <a:srgbClr val="FFED7E"/>
                </a:solidFill>
              </a:rPr>
              <a:t>件配置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：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</p:txBody>
      </p:sp>
      <p:pic>
        <p:nvPicPr>
          <p:cNvPr id="6" name="图片 5" descr="屏幕快照 2014-12-25 下午7.31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43" y="1711377"/>
            <a:ext cx="7679824" cy="514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57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4112" y="204063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en-US" altLang="en-US" sz="2800" dirty="0" smtClean="0">
                <a:solidFill>
                  <a:srgbClr val="FFED7E"/>
                </a:solidFill>
              </a:rPr>
              <a:t>训练监控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系统</a:t>
            </a:r>
            <a:r>
              <a:rPr kumimoji="1" lang="en-US" altLang="zh-CN" sz="2800" dirty="0" smtClean="0">
                <a:solidFill>
                  <a:srgbClr val="FFED7E"/>
                </a:solidFill>
              </a:rPr>
              <a:t> </a:t>
            </a:r>
            <a:r>
              <a:rPr kumimoji="1" lang="en-US" altLang="zh-CN" sz="2800" dirty="0">
                <a:solidFill>
                  <a:srgbClr val="FFED7E"/>
                </a:solidFill>
              </a:rPr>
              <a:t>—— </a:t>
            </a:r>
            <a:r>
              <a:rPr kumimoji="1" lang="zh-CN" altLang="en-US" sz="2800" dirty="0">
                <a:solidFill>
                  <a:srgbClr val="FFED7E"/>
                </a:solidFill>
              </a:rPr>
              <a:t>以</a:t>
            </a:r>
            <a:r>
              <a:rPr kumimoji="1" lang="en-US" altLang="zh-CN" sz="2800" dirty="0" err="1">
                <a:solidFill>
                  <a:srgbClr val="FFED7E"/>
                </a:solidFill>
              </a:rPr>
              <a:t>GPSports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为例</a:t>
            </a:r>
            <a:endParaRPr kumimoji="1" lang="en-US" altLang="zh-CN" sz="2800" dirty="0">
              <a:solidFill>
                <a:srgbClr val="FFED7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1598" y="1044528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en-US" sz="2400" dirty="0" smtClean="0">
                <a:solidFill>
                  <a:srgbClr val="FFED7E"/>
                </a:solidFill>
              </a:rPr>
              <a:t>软</a:t>
            </a:r>
            <a:r>
              <a:rPr kumimoji="1" lang="zh-CN" altLang="en-US" sz="2400" dirty="0" smtClean="0">
                <a:solidFill>
                  <a:srgbClr val="FFED7E"/>
                </a:solidFill>
              </a:rPr>
              <a:t>件配置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：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</p:txBody>
      </p:sp>
      <p:pic>
        <p:nvPicPr>
          <p:cNvPr id="2" name="图片 1" descr="屏幕快照 2014-12-25 下午7.35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9" y="1843572"/>
            <a:ext cx="8628824" cy="48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4112" y="204063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en-US" altLang="en-US" sz="2800" dirty="0" smtClean="0">
                <a:solidFill>
                  <a:srgbClr val="FFED7E"/>
                </a:solidFill>
              </a:rPr>
              <a:t>训练监控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系统</a:t>
            </a:r>
            <a:r>
              <a:rPr kumimoji="1" lang="en-US" altLang="zh-CN" sz="2800" dirty="0">
                <a:solidFill>
                  <a:srgbClr val="FFED7E"/>
                </a:solidFill>
              </a:rPr>
              <a:t>—— </a:t>
            </a:r>
            <a:r>
              <a:rPr kumimoji="1" lang="zh-CN" altLang="en-US" sz="2800" dirty="0">
                <a:solidFill>
                  <a:srgbClr val="FFED7E"/>
                </a:solidFill>
              </a:rPr>
              <a:t>以</a:t>
            </a:r>
            <a:r>
              <a:rPr kumimoji="1" lang="en-US" altLang="zh-CN" sz="2800" dirty="0" err="1">
                <a:solidFill>
                  <a:srgbClr val="FFED7E"/>
                </a:solidFill>
              </a:rPr>
              <a:t>GPSports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为例</a:t>
            </a:r>
            <a:r>
              <a:rPr kumimoji="1" lang="en-US" altLang="zh-CN" sz="2800" dirty="0" smtClean="0">
                <a:solidFill>
                  <a:srgbClr val="FFED7E"/>
                </a:solidFill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71598" y="1044528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en-US" sz="2400" dirty="0" smtClean="0">
                <a:solidFill>
                  <a:srgbClr val="FFED7E"/>
                </a:solidFill>
              </a:rPr>
              <a:t>软</a:t>
            </a:r>
            <a:r>
              <a:rPr kumimoji="1" lang="zh-CN" altLang="en-US" sz="2400" dirty="0" smtClean="0">
                <a:solidFill>
                  <a:srgbClr val="FFED7E"/>
                </a:solidFill>
              </a:rPr>
              <a:t>件配置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：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</p:txBody>
      </p:sp>
      <p:pic>
        <p:nvPicPr>
          <p:cNvPr id="3" name="图片 2" descr="屏幕快照 2014-12-25 下午7.35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4" y="1711377"/>
            <a:ext cx="8691545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80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4112" y="204063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en-US" altLang="en-US" sz="2800" dirty="0" smtClean="0">
                <a:solidFill>
                  <a:srgbClr val="FFED7E"/>
                </a:solidFill>
              </a:rPr>
              <a:t>训练监控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系统</a:t>
            </a:r>
            <a:r>
              <a:rPr kumimoji="1" lang="en-US" altLang="zh-CN" sz="2800" dirty="0">
                <a:solidFill>
                  <a:srgbClr val="FFED7E"/>
                </a:solidFill>
              </a:rPr>
              <a:t>—— </a:t>
            </a:r>
            <a:r>
              <a:rPr kumimoji="1" lang="zh-CN" altLang="en-US" sz="2800" dirty="0">
                <a:solidFill>
                  <a:srgbClr val="FFED7E"/>
                </a:solidFill>
              </a:rPr>
              <a:t>以</a:t>
            </a:r>
            <a:r>
              <a:rPr kumimoji="1" lang="en-US" altLang="zh-CN" sz="2800" dirty="0" err="1">
                <a:solidFill>
                  <a:srgbClr val="FFED7E"/>
                </a:solidFill>
              </a:rPr>
              <a:t>GPSports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为例</a:t>
            </a:r>
            <a:r>
              <a:rPr kumimoji="1" lang="en-US" altLang="zh-CN" sz="2800" dirty="0" smtClean="0">
                <a:solidFill>
                  <a:srgbClr val="FFED7E"/>
                </a:solidFill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71598" y="1044528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en-US" sz="2400" dirty="0" smtClean="0">
                <a:solidFill>
                  <a:srgbClr val="FFED7E"/>
                </a:solidFill>
              </a:rPr>
              <a:t>软</a:t>
            </a:r>
            <a:r>
              <a:rPr kumimoji="1" lang="zh-CN" altLang="en-US" sz="2400" dirty="0" smtClean="0">
                <a:solidFill>
                  <a:srgbClr val="FFED7E"/>
                </a:solidFill>
              </a:rPr>
              <a:t>件配置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：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</p:txBody>
      </p:sp>
      <p:pic>
        <p:nvPicPr>
          <p:cNvPr id="2" name="图片 1" descr="屏幕快照 2014-12-25 下午7.36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98" y="1711376"/>
            <a:ext cx="8811813" cy="496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24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4112" y="204063"/>
            <a:ext cx="6740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zh-CN" altLang="en-US" sz="3600" dirty="0" smtClean="0">
                <a:solidFill>
                  <a:srgbClr val="FFED7E"/>
                </a:solidFill>
              </a:rPr>
              <a:t>比赛分析系统</a:t>
            </a:r>
            <a:endParaRPr kumimoji="1" lang="en-US" altLang="zh-CN" sz="3600" dirty="0" smtClean="0">
              <a:solidFill>
                <a:srgbClr val="FFED7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2183" y="1629830"/>
            <a:ext cx="8242829" cy="368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CN" altLang="en-US" sz="2400" dirty="0" smtClean="0">
                <a:solidFill>
                  <a:srgbClr val="FFED7E"/>
                </a:solidFill>
              </a:rPr>
              <a:t>目的：</a:t>
            </a:r>
            <a:endParaRPr kumimoji="1" lang="en-US" altLang="zh-CN" sz="2400" dirty="0" smtClean="0">
              <a:solidFill>
                <a:srgbClr val="FFED7E"/>
              </a:solidFill>
            </a:endParaRPr>
          </a:p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zh-CN" altLang="en-US" sz="2400" dirty="0" smtClean="0">
                <a:solidFill>
                  <a:srgbClr val="FFED7E"/>
                </a:solidFill>
              </a:rPr>
              <a:t>赛前对手分析</a:t>
            </a:r>
            <a:endParaRPr kumimoji="1" lang="en-US" altLang="zh-CN" sz="2400" dirty="0" smtClean="0">
              <a:solidFill>
                <a:srgbClr val="FFED7E"/>
              </a:solidFill>
            </a:endParaRPr>
          </a:p>
          <a:p>
            <a:pPr>
              <a:lnSpc>
                <a:spcPct val="140000"/>
              </a:lnSpc>
            </a:pPr>
            <a:r>
              <a:rPr kumimoji="1" lang="en-US" altLang="zh-CN" sz="2400" dirty="0">
                <a:solidFill>
                  <a:srgbClr val="FFED7E"/>
                </a:solidFill>
              </a:rPr>
              <a:t> </a:t>
            </a:r>
            <a:r>
              <a:rPr kumimoji="1" lang="en-US" altLang="zh-CN" sz="2400" dirty="0" smtClean="0">
                <a:solidFill>
                  <a:srgbClr val="FFED7E"/>
                </a:solidFill>
              </a:rPr>
              <a:t>     </a:t>
            </a:r>
            <a:r>
              <a:rPr kumimoji="1" lang="zh-CN" altLang="en-US" sz="2000" dirty="0" smtClean="0"/>
              <a:t>（体能、技战术特点）</a:t>
            </a:r>
            <a:endParaRPr kumimoji="1" lang="en-US" altLang="zh-CN" sz="2000" dirty="0" smtClean="0"/>
          </a:p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zh-CN" altLang="en-US" sz="2400" dirty="0" smtClean="0">
                <a:solidFill>
                  <a:srgbClr val="FFED7E"/>
                </a:solidFill>
              </a:rPr>
              <a:t>比赛中实时提供相关数据</a:t>
            </a:r>
            <a:endParaRPr kumimoji="1" lang="en-US" altLang="zh-CN" sz="2400" dirty="0" smtClean="0">
              <a:solidFill>
                <a:srgbClr val="FFED7E"/>
              </a:solidFill>
            </a:endParaRPr>
          </a:p>
          <a:p>
            <a:pPr>
              <a:lnSpc>
                <a:spcPct val="140000"/>
              </a:lnSpc>
            </a:pPr>
            <a:r>
              <a:rPr kumimoji="1" lang="en-US" altLang="zh-CN" sz="2400" dirty="0">
                <a:solidFill>
                  <a:srgbClr val="FFED7E"/>
                </a:solidFill>
              </a:rPr>
              <a:t> </a:t>
            </a:r>
            <a:r>
              <a:rPr kumimoji="1" lang="en-US" altLang="zh-CN" sz="2400" dirty="0" smtClean="0">
                <a:solidFill>
                  <a:srgbClr val="FFED7E"/>
                </a:solidFill>
              </a:rPr>
              <a:t>      </a:t>
            </a:r>
            <a:r>
              <a:rPr kumimoji="1" lang="zh-CN" altLang="en-US" sz="2000" dirty="0" smtClean="0">
                <a:solidFill>
                  <a:srgbClr val="FFFFFF"/>
                </a:solidFill>
              </a:rPr>
              <a:t>（比赛中的相关数据）</a:t>
            </a:r>
          </a:p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zh-CN" altLang="en-US" sz="2400" dirty="0" smtClean="0">
                <a:solidFill>
                  <a:srgbClr val="FFED7E"/>
                </a:solidFill>
              </a:rPr>
              <a:t>赛后总结</a:t>
            </a:r>
            <a:endParaRPr kumimoji="1" lang="en-US" altLang="zh-CN" sz="2400" dirty="0" smtClean="0">
              <a:solidFill>
                <a:srgbClr val="FFED7E"/>
              </a:solidFill>
            </a:endParaRPr>
          </a:p>
          <a:p>
            <a:pPr>
              <a:lnSpc>
                <a:spcPct val="140000"/>
              </a:lnSpc>
            </a:pPr>
            <a:r>
              <a:rPr kumimoji="1" lang="en-US" altLang="zh-CN" sz="2400" dirty="0" smtClean="0">
                <a:solidFill>
                  <a:srgbClr val="FFED7E"/>
                </a:solidFill>
              </a:rPr>
              <a:t>        </a:t>
            </a:r>
            <a:r>
              <a:rPr kumimoji="1" lang="zh-CN" altLang="en-US" sz="2000" dirty="0" smtClean="0">
                <a:solidFill>
                  <a:srgbClr val="FFFFFF"/>
                </a:solidFill>
              </a:rPr>
              <a:t>（赛后球队总结、队员个人总结、教练员谈话依据）</a:t>
            </a:r>
            <a:endParaRPr kumimoji="1" lang="en-US" altLang="zh-CN" sz="2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78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4112" y="204063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en-US" altLang="en-US" sz="2800" dirty="0" smtClean="0">
                <a:solidFill>
                  <a:srgbClr val="FFED7E"/>
                </a:solidFill>
              </a:rPr>
              <a:t>训练监控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系统</a:t>
            </a:r>
            <a:r>
              <a:rPr kumimoji="1" lang="en-US" altLang="zh-CN" sz="2800" dirty="0">
                <a:solidFill>
                  <a:srgbClr val="FFED7E"/>
                </a:solidFill>
              </a:rPr>
              <a:t>—— </a:t>
            </a:r>
            <a:r>
              <a:rPr kumimoji="1" lang="zh-CN" altLang="en-US" sz="2800" dirty="0">
                <a:solidFill>
                  <a:srgbClr val="FFED7E"/>
                </a:solidFill>
              </a:rPr>
              <a:t>以</a:t>
            </a:r>
            <a:r>
              <a:rPr kumimoji="1" lang="en-US" altLang="zh-CN" sz="2800" dirty="0" err="1">
                <a:solidFill>
                  <a:srgbClr val="FFED7E"/>
                </a:solidFill>
              </a:rPr>
              <a:t>GPSports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为例</a:t>
            </a:r>
            <a:r>
              <a:rPr kumimoji="1" lang="en-US" altLang="zh-CN" sz="2800" dirty="0" smtClean="0">
                <a:solidFill>
                  <a:srgbClr val="FFED7E"/>
                </a:solidFill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71598" y="1044528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en-US" sz="2400" dirty="0" smtClean="0">
                <a:solidFill>
                  <a:srgbClr val="FFED7E"/>
                </a:solidFill>
              </a:rPr>
              <a:t>软</a:t>
            </a:r>
            <a:r>
              <a:rPr kumimoji="1" lang="zh-CN" altLang="en-US" sz="2400" dirty="0" smtClean="0">
                <a:solidFill>
                  <a:srgbClr val="FFED7E"/>
                </a:solidFill>
              </a:rPr>
              <a:t>件配置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：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</p:txBody>
      </p:sp>
      <p:pic>
        <p:nvPicPr>
          <p:cNvPr id="3" name="图片 2" descr="屏幕快照 2014-12-25 下午7.56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9" y="1768278"/>
            <a:ext cx="8140700" cy="1485900"/>
          </a:xfrm>
          <a:prstGeom prst="rect">
            <a:avLst/>
          </a:prstGeom>
        </p:spPr>
      </p:pic>
      <p:pic>
        <p:nvPicPr>
          <p:cNvPr id="6" name="图片 5" descr="屏幕快照 2014-12-25 下午7.57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5" y="3541043"/>
            <a:ext cx="8249304" cy="259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1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4112" y="204063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en-US" altLang="en-US" sz="2800" dirty="0" smtClean="0">
                <a:solidFill>
                  <a:srgbClr val="FFED7E"/>
                </a:solidFill>
              </a:rPr>
              <a:t>训练监控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系统</a:t>
            </a:r>
            <a:r>
              <a:rPr kumimoji="1" lang="en-US" altLang="zh-CN" sz="2800" dirty="0" smtClean="0">
                <a:solidFill>
                  <a:srgbClr val="FFED7E"/>
                </a:solidFill>
              </a:rPr>
              <a:t> —— 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以国内某软件为例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</p:txBody>
      </p:sp>
      <p:pic>
        <p:nvPicPr>
          <p:cNvPr id="3" name="图片 2" descr="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" y="1589423"/>
            <a:ext cx="8972434" cy="423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41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4112" y="204063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en-US" altLang="en-US" sz="2800" dirty="0" smtClean="0">
                <a:solidFill>
                  <a:srgbClr val="FFED7E"/>
                </a:solidFill>
              </a:rPr>
              <a:t>训练监控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系统</a:t>
            </a:r>
            <a:r>
              <a:rPr kumimoji="1" lang="en-US" altLang="zh-CN" sz="2800" dirty="0" smtClean="0">
                <a:solidFill>
                  <a:srgbClr val="FFED7E"/>
                </a:solidFill>
              </a:rPr>
              <a:t> —— 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以国内某软件为例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</p:txBody>
      </p:sp>
      <p:pic>
        <p:nvPicPr>
          <p:cNvPr id="2" name="图片 1" descr="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3" y="1308482"/>
            <a:ext cx="8461051" cy="491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4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4112" y="204063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en-US" altLang="en-US" sz="2800" dirty="0" smtClean="0">
                <a:solidFill>
                  <a:srgbClr val="FFED7E"/>
                </a:solidFill>
              </a:rPr>
              <a:t>训练监控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系统</a:t>
            </a:r>
            <a:r>
              <a:rPr kumimoji="1" lang="en-US" altLang="zh-CN" sz="2800" dirty="0" smtClean="0">
                <a:solidFill>
                  <a:srgbClr val="FFED7E"/>
                </a:solidFill>
              </a:rPr>
              <a:t> —— 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以国内某软件为例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</p:txBody>
      </p:sp>
      <p:pic>
        <p:nvPicPr>
          <p:cNvPr id="3" name="图片 2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0" y="1249941"/>
            <a:ext cx="8602836" cy="491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97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4112" y="204063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en-US" altLang="en-US" sz="2800" dirty="0" smtClean="0">
                <a:solidFill>
                  <a:srgbClr val="FFED7E"/>
                </a:solidFill>
              </a:rPr>
              <a:t>训练监控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系统</a:t>
            </a:r>
            <a:r>
              <a:rPr kumimoji="1" lang="en-US" altLang="zh-CN" sz="2800" dirty="0" smtClean="0">
                <a:solidFill>
                  <a:srgbClr val="FFED7E"/>
                </a:solidFill>
              </a:rPr>
              <a:t> —— 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以国内某软件为例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</p:txBody>
      </p:sp>
      <p:pic>
        <p:nvPicPr>
          <p:cNvPr id="2" name="图片 1" descr="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" y="1316567"/>
            <a:ext cx="8900376" cy="500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76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4112" y="204063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zh-CN" altLang="en-US" sz="2800" dirty="0" smtClean="0">
                <a:solidFill>
                  <a:srgbClr val="FFED7E"/>
                </a:solidFill>
              </a:rPr>
              <a:t>比赛分析系统</a:t>
            </a:r>
            <a:r>
              <a:rPr kumimoji="1" lang="en-US" altLang="zh-CN" sz="2800" dirty="0" smtClean="0">
                <a:solidFill>
                  <a:srgbClr val="FFED7E"/>
                </a:solidFill>
              </a:rPr>
              <a:t> —— 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以</a:t>
            </a:r>
            <a:r>
              <a:rPr kumimoji="1" lang="en-US" altLang="zh-CN" sz="2800" dirty="0" err="1" smtClean="0">
                <a:solidFill>
                  <a:srgbClr val="FFED7E"/>
                </a:solidFill>
              </a:rPr>
              <a:t>amisco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为例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1598" y="1044528"/>
            <a:ext cx="7769677" cy="463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en-US" sz="2400" dirty="0" smtClean="0">
                <a:solidFill>
                  <a:srgbClr val="FFED7E"/>
                </a:solidFill>
              </a:rPr>
              <a:t>主要功能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：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zh-CN" altLang="en-US" sz="2800" dirty="0" smtClean="0">
                <a:solidFill>
                  <a:srgbClr val="FFED7E"/>
                </a:solidFill>
              </a:rPr>
              <a:t>提供中超每轮每场比赛相关数据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  <a:p>
            <a:pPr>
              <a:lnSpc>
                <a:spcPct val="140000"/>
              </a:lnSpc>
            </a:pPr>
            <a:r>
              <a:rPr kumimoji="1" lang="zh-CN" altLang="zh-CN" sz="2800" dirty="0">
                <a:solidFill>
                  <a:srgbClr val="FFED7E"/>
                </a:solidFill>
              </a:rPr>
              <a:t> 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   </a:t>
            </a:r>
            <a:r>
              <a:rPr kumimoji="1" lang="zh-CN" altLang="en-US" dirty="0" smtClean="0"/>
              <a:t>体能报告：跑动距离、冲刺跑距离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次数、高强度跑距离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次数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平均间隔 </a:t>
            </a:r>
            <a:endParaRPr kumimoji="1" lang="en-US" altLang="zh-CN" dirty="0" smtClean="0"/>
          </a:p>
          <a:p>
            <a:pPr>
              <a:lnSpc>
                <a:spcPct val="140000"/>
              </a:lnSpc>
            </a:pPr>
            <a:r>
              <a:rPr kumimoji="1" lang="zh-CN" altLang="zh-CN" dirty="0"/>
              <a:t>   </a:t>
            </a:r>
            <a:r>
              <a:rPr kumimoji="1" lang="zh-CN" altLang="en-US" dirty="0" smtClean="0"/>
              <a:t>                   时间、跑动区域（包括整体、个人）</a:t>
            </a:r>
            <a:endParaRPr kumimoji="1" lang="en-US" altLang="zh-CN" dirty="0" smtClean="0"/>
          </a:p>
          <a:p>
            <a:pPr>
              <a:lnSpc>
                <a:spcPct val="140000"/>
              </a:lnSpc>
            </a:pPr>
            <a:r>
              <a:rPr kumimoji="1" lang="zh-CN" altLang="zh-CN" dirty="0"/>
              <a:t> </a:t>
            </a:r>
            <a:r>
              <a:rPr kumimoji="1" lang="zh-CN" altLang="en-US" dirty="0" smtClean="0"/>
              <a:t>     技术报告：传接球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向前传球次数及成功率、射门次数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区域、传中次数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     </a:t>
            </a:r>
            <a:endParaRPr kumimoji="1" lang="en-US" altLang="zh-CN" dirty="0" smtClean="0"/>
          </a:p>
          <a:p>
            <a:pPr>
              <a:lnSpc>
                <a:spcPct val="140000"/>
              </a:lnSpc>
            </a:pPr>
            <a:r>
              <a:rPr kumimoji="1" lang="zh-CN" altLang="zh-CN" dirty="0"/>
              <a:t> </a:t>
            </a:r>
            <a:r>
              <a:rPr kumimoji="1" lang="zh-CN" altLang="en-US" dirty="0" smtClean="0"/>
              <a:t>                      区域（包括整体、个人）</a:t>
            </a:r>
            <a:endParaRPr kumimoji="1" lang="en-US" altLang="zh-CN" dirty="0" smtClean="0"/>
          </a:p>
          <a:p>
            <a:pPr>
              <a:lnSpc>
                <a:spcPct val="140000"/>
              </a:lnSpc>
            </a:pPr>
            <a:r>
              <a:rPr kumimoji="1" lang="zh-CN" altLang="zh-CN" dirty="0"/>
              <a:t> </a:t>
            </a:r>
            <a:r>
              <a:rPr kumimoji="1" lang="zh-CN" altLang="en-US" dirty="0" smtClean="0"/>
              <a:t>    呈现出比赛二维跑动，并于视频同步</a:t>
            </a:r>
            <a:endParaRPr kumimoji="1" lang="en-US" altLang="zh-CN" dirty="0" smtClean="0"/>
          </a:p>
          <a:p>
            <a:pPr marL="285750" indent="-285750">
              <a:lnSpc>
                <a:spcPct val="140000"/>
              </a:lnSpc>
              <a:buFont typeface="Wingdings" charset="2"/>
              <a:buChar char="²"/>
            </a:pPr>
            <a:r>
              <a:rPr kumimoji="1" lang="zh-CN" altLang="zh-CN" sz="2800" dirty="0">
                <a:solidFill>
                  <a:srgbClr val="FFED7E"/>
                </a:solidFill>
              </a:rPr>
              <a:t> 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球员转会期间为各队提供队员基本数据，为教   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  <a:p>
            <a:pPr>
              <a:lnSpc>
                <a:spcPct val="140000"/>
              </a:lnSpc>
            </a:pPr>
            <a:r>
              <a:rPr kumimoji="1" lang="zh-CN" altLang="zh-CN" sz="2800" dirty="0">
                <a:solidFill>
                  <a:srgbClr val="FFED7E"/>
                </a:solidFill>
              </a:rPr>
              <a:t> 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    练员转会提供依据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364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4112" y="204063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zh-CN" altLang="en-US" sz="2800" dirty="0" smtClean="0">
                <a:solidFill>
                  <a:srgbClr val="FFED7E"/>
                </a:solidFill>
              </a:rPr>
              <a:t>比赛分析系统</a:t>
            </a:r>
            <a:r>
              <a:rPr kumimoji="1" lang="en-US" altLang="zh-CN" sz="2800" dirty="0" smtClean="0">
                <a:solidFill>
                  <a:srgbClr val="FFED7E"/>
                </a:solidFill>
              </a:rPr>
              <a:t> —— 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以</a:t>
            </a:r>
            <a:r>
              <a:rPr kumimoji="1" lang="en-US" altLang="zh-CN" sz="2800" dirty="0" err="1" smtClean="0">
                <a:solidFill>
                  <a:srgbClr val="FFED7E"/>
                </a:solidFill>
              </a:rPr>
              <a:t>amisco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为例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1598" y="1044528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en-US" sz="2400" dirty="0" smtClean="0">
                <a:solidFill>
                  <a:srgbClr val="FFED7E"/>
                </a:solidFill>
              </a:rPr>
              <a:t>硬</a:t>
            </a:r>
            <a:r>
              <a:rPr kumimoji="1" lang="zh-CN" altLang="en-US" sz="2400" dirty="0" smtClean="0">
                <a:solidFill>
                  <a:srgbClr val="FFED7E"/>
                </a:solidFill>
              </a:rPr>
              <a:t>件配置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：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</p:txBody>
      </p:sp>
      <p:pic>
        <p:nvPicPr>
          <p:cNvPr id="5" name="图片 4" descr="1.pic_h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47" y="1893579"/>
            <a:ext cx="7591495" cy="427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62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4112" y="204063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zh-CN" altLang="en-US" sz="2800" dirty="0" smtClean="0">
                <a:solidFill>
                  <a:srgbClr val="FFED7E"/>
                </a:solidFill>
              </a:rPr>
              <a:t>比赛分析系统</a:t>
            </a:r>
            <a:r>
              <a:rPr kumimoji="1" lang="en-US" altLang="zh-CN" sz="2800" dirty="0" smtClean="0">
                <a:solidFill>
                  <a:srgbClr val="FFED7E"/>
                </a:solidFill>
              </a:rPr>
              <a:t> —— 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以</a:t>
            </a:r>
            <a:r>
              <a:rPr kumimoji="1" lang="en-US" altLang="zh-CN" sz="2800" dirty="0" err="1" smtClean="0">
                <a:solidFill>
                  <a:srgbClr val="FFED7E"/>
                </a:solidFill>
              </a:rPr>
              <a:t>amisco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为例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1598" y="1044528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en-US" sz="2400" dirty="0" smtClean="0">
                <a:solidFill>
                  <a:srgbClr val="FFED7E"/>
                </a:solidFill>
              </a:rPr>
              <a:t>软</a:t>
            </a:r>
            <a:r>
              <a:rPr kumimoji="1" lang="zh-CN" altLang="en-US" sz="2400" dirty="0" smtClean="0">
                <a:solidFill>
                  <a:srgbClr val="FFED7E"/>
                </a:solidFill>
              </a:rPr>
              <a:t>件配置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：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</p:txBody>
      </p:sp>
      <p:pic>
        <p:nvPicPr>
          <p:cNvPr id="6" name="图片 5" descr="屏幕快照 2014-11-01 下午8.17.24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8" y="1711376"/>
            <a:ext cx="7261031" cy="475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1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4112" y="204063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zh-CN" altLang="en-US" sz="2800" dirty="0" smtClean="0">
                <a:solidFill>
                  <a:srgbClr val="FFED7E"/>
                </a:solidFill>
              </a:rPr>
              <a:t>比赛分析系统</a:t>
            </a:r>
            <a:r>
              <a:rPr kumimoji="1" lang="en-US" altLang="zh-CN" sz="2800" dirty="0" smtClean="0">
                <a:solidFill>
                  <a:srgbClr val="FFED7E"/>
                </a:solidFill>
              </a:rPr>
              <a:t> —— 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以</a:t>
            </a:r>
            <a:r>
              <a:rPr kumimoji="1" lang="en-US" altLang="zh-CN" sz="2800" dirty="0" err="1" smtClean="0">
                <a:solidFill>
                  <a:srgbClr val="FFED7E"/>
                </a:solidFill>
              </a:rPr>
              <a:t>amisco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为例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1598" y="1044528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en-US" sz="2400" dirty="0" smtClean="0">
                <a:solidFill>
                  <a:srgbClr val="FFED7E"/>
                </a:solidFill>
              </a:rPr>
              <a:t>输出结果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：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</p:txBody>
      </p:sp>
      <p:pic>
        <p:nvPicPr>
          <p:cNvPr id="5" name="图片 4" descr="屏幕快照 2014-11-01 下午8.26.32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57" y="1993184"/>
            <a:ext cx="4102099" cy="3980555"/>
          </a:xfrm>
          <a:prstGeom prst="rect">
            <a:avLst/>
          </a:prstGeom>
        </p:spPr>
      </p:pic>
      <p:pic>
        <p:nvPicPr>
          <p:cNvPr id="7" name="图片 6" descr="屏幕快照 2014-11-01 下午8.26.52.png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743" y="1993184"/>
            <a:ext cx="4134237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55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4112" y="204063"/>
            <a:ext cx="748402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Wingdings" charset="2"/>
              <a:buChar char="²"/>
            </a:pPr>
            <a:r>
              <a:rPr kumimoji="1" lang="zh-CN" altLang="en-US" sz="2800" dirty="0" smtClean="0">
                <a:solidFill>
                  <a:srgbClr val="FFED7E"/>
                </a:solidFill>
              </a:rPr>
              <a:t>比赛分析系统</a:t>
            </a:r>
            <a:r>
              <a:rPr kumimoji="1" lang="en-US" altLang="zh-CN" sz="2800" dirty="0" smtClean="0">
                <a:solidFill>
                  <a:srgbClr val="FFED7E"/>
                </a:solidFill>
              </a:rPr>
              <a:t> —— </a:t>
            </a:r>
            <a:r>
              <a:rPr kumimoji="1" lang="en-US" altLang="en-US" sz="2800" dirty="0" err="1" smtClean="0">
                <a:solidFill>
                  <a:srgbClr val="FFED7E"/>
                </a:solidFill>
              </a:rPr>
              <a:t>利用</a:t>
            </a:r>
            <a:r>
              <a:rPr kumimoji="1" lang="en-US" altLang="zh-CN" sz="2800" dirty="0" err="1" smtClean="0">
                <a:solidFill>
                  <a:srgbClr val="FFED7E"/>
                </a:solidFill>
              </a:rPr>
              <a:t>amisco</a:t>
            </a:r>
            <a:r>
              <a:rPr kumimoji="1" lang="en-US" altLang="en-US" sz="2800" dirty="0" err="1" smtClean="0">
                <a:solidFill>
                  <a:srgbClr val="FFED7E"/>
                </a:solidFill>
              </a:rPr>
              <a:t>分析对手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1598" y="1044528"/>
            <a:ext cx="674007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en-US" sz="2400" dirty="0" smtClean="0">
                <a:solidFill>
                  <a:srgbClr val="FFED7E"/>
                </a:solidFill>
              </a:rPr>
              <a:t>结果</a:t>
            </a:r>
            <a:r>
              <a:rPr kumimoji="1" lang="zh-CN" altLang="en-US" sz="2800" dirty="0" smtClean="0">
                <a:solidFill>
                  <a:srgbClr val="FFED7E"/>
                </a:solidFill>
              </a:rPr>
              <a:t>：</a:t>
            </a:r>
            <a:endParaRPr kumimoji="1" lang="en-US" altLang="zh-CN" sz="2800" dirty="0" smtClean="0">
              <a:solidFill>
                <a:srgbClr val="FFED7E"/>
              </a:solidFill>
            </a:endParaRPr>
          </a:p>
        </p:txBody>
      </p:sp>
      <p:pic>
        <p:nvPicPr>
          <p:cNvPr id="6" name="图片 5" descr="屏幕快照 2014-11-01 下午6.50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34" y="1044528"/>
            <a:ext cx="7835900" cy="5355544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5546963" y="3966355"/>
            <a:ext cx="355600" cy="210220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kern="1200"/>
          </a:p>
        </p:txBody>
      </p:sp>
      <p:sp>
        <p:nvSpPr>
          <p:cNvPr id="9" name="椭圆 8"/>
          <p:cNvSpPr/>
          <p:nvPr/>
        </p:nvSpPr>
        <p:spPr>
          <a:xfrm>
            <a:off x="5546963" y="5316792"/>
            <a:ext cx="355600" cy="210220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kern="1200"/>
          </a:p>
        </p:txBody>
      </p:sp>
    </p:spTree>
    <p:extLst>
      <p:ext uri="{BB962C8B-B14F-4D97-AF65-F5344CB8AC3E}">
        <p14:creationId xmlns:p14="http://schemas.microsoft.com/office/powerpoint/2010/main" val="113227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6386" name="标题 3"/>
          <p:cNvSpPr>
            <a:spLocks noGrp="1"/>
          </p:cNvSpPr>
          <p:nvPr>
            <p:ph type="ctrTitle"/>
          </p:nvPr>
        </p:nvSpPr>
        <p:spPr>
          <a:xfrm>
            <a:off x="1259632" y="-171400"/>
            <a:ext cx="8312993" cy="1684337"/>
          </a:xfrm>
        </p:spPr>
        <p:txBody>
          <a:bodyPr/>
          <a:lstStyle/>
          <a:p>
            <a:pPr algn="l" eaLnBrk="1" hangingPunct="1"/>
            <a:r>
              <a:rPr lang="en-US" altLang="zh-CN" sz="4000" b="1" dirty="0" smtClean="0">
                <a:solidFill>
                  <a:schemeClr val="bg1"/>
                </a:solidFill>
              </a:rPr>
              <a:t/>
            </a:r>
            <a:br>
              <a:rPr lang="en-US" altLang="zh-CN" sz="4000" b="1" dirty="0" smtClean="0">
                <a:solidFill>
                  <a:schemeClr val="bg1"/>
                </a:solidFill>
              </a:rPr>
            </a:br>
            <a:r>
              <a:rPr lang="en-US" altLang="zh-CN" sz="4000" b="1" dirty="0" smtClean="0">
                <a:solidFill>
                  <a:schemeClr val="bg1"/>
                </a:solidFill>
              </a:rPr>
              <a:t>Passing Stats</a:t>
            </a:r>
            <a:r>
              <a:rPr lang="en-US" altLang="zh-CN" sz="4000" b="1" dirty="0">
                <a:solidFill>
                  <a:schemeClr val="bg1"/>
                </a:solidFill>
              </a:rPr>
              <a:t/>
            </a:r>
            <a:br>
              <a:rPr lang="en-US" altLang="zh-CN" sz="4000" b="1" dirty="0">
                <a:solidFill>
                  <a:schemeClr val="bg1"/>
                </a:solidFill>
              </a:rPr>
            </a:br>
            <a:endParaRPr lang="zh-CN" altLang="en-US" sz="4000" b="1" dirty="0" smtClean="0">
              <a:solidFill>
                <a:schemeClr val="bg1"/>
              </a:solidFill>
            </a:endParaRPr>
          </a:p>
        </p:txBody>
      </p:sp>
      <p:pic>
        <p:nvPicPr>
          <p:cNvPr id="16387" name="图片 6" descr="rf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" y="0"/>
            <a:ext cx="1116757" cy="1192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左箭头 30"/>
          <p:cNvSpPr/>
          <p:nvPr/>
        </p:nvSpPr>
        <p:spPr>
          <a:xfrm flipH="1">
            <a:off x="1606059" y="2000250"/>
            <a:ext cx="2964085" cy="5905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5" name="Rectangle 48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zh-CN" smtClean="0">
              <a:solidFill>
                <a:prstClr val="black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3" name="图片 2" descr="Screen Shot 2013-10-29 at 下午4.41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484784"/>
            <a:ext cx="9144000" cy="532859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3995936" y="5949280"/>
            <a:ext cx="1440160" cy="792088"/>
          </a:xfrm>
          <a:prstGeom prst="ellipse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64205" y="5157192"/>
            <a:ext cx="9721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>
                <a:solidFill>
                  <a:srgbClr val="FF0000"/>
                </a:solidFill>
                <a:latin typeface="Calibri"/>
                <a:ea typeface="宋体"/>
              </a:rPr>
              <a:t>Key player</a:t>
            </a:r>
            <a:endParaRPr lang="zh-CN" altLang="en-US" sz="1100" b="1" dirty="0">
              <a:solidFill>
                <a:srgbClr val="FF0000"/>
              </a:solidFill>
              <a:latin typeface="Calibri"/>
              <a:ea typeface="宋体"/>
            </a:endParaRPr>
          </a:p>
        </p:txBody>
      </p:sp>
      <p:cxnSp>
        <p:nvCxnSpPr>
          <p:cNvPr id="12" name="直接箭头连接符 8"/>
          <p:cNvCxnSpPr>
            <a:stCxn id="11" idx="1"/>
          </p:cNvCxnSpPr>
          <p:nvPr/>
        </p:nvCxnSpPr>
        <p:spPr>
          <a:xfrm flipH="1">
            <a:off x="7740352" y="5287997"/>
            <a:ext cx="423853" cy="13211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424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reen Shot 2013-10-29 at 下午5.29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1257078"/>
            <a:ext cx="9107488" cy="555629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9144000" cy="119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386" name="标题 3"/>
          <p:cNvSpPr>
            <a:spLocks noGrp="1"/>
          </p:cNvSpPr>
          <p:nvPr>
            <p:ph type="ctrTitle"/>
          </p:nvPr>
        </p:nvSpPr>
        <p:spPr>
          <a:xfrm>
            <a:off x="1403648" y="-243408"/>
            <a:ext cx="7358062" cy="1684337"/>
          </a:xfrm>
        </p:spPr>
        <p:txBody>
          <a:bodyPr/>
          <a:lstStyle/>
          <a:p>
            <a:pPr algn="l" eaLnBrk="1" hangingPunct="1"/>
            <a:r>
              <a:rPr lang="en-US" altLang="zh-CN" sz="4000" b="1" dirty="0" smtClean="0">
                <a:solidFill>
                  <a:schemeClr val="bg1"/>
                </a:solidFill>
              </a:rPr>
              <a:t/>
            </a:r>
            <a:br>
              <a:rPr lang="en-US" altLang="zh-CN" sz="4000" b="1" dirty="0" smtClean="0">
                <a:solidFill>
                  <a:schemeClr val="bg1"/>
                </a:solidFill>
              </a:rPr>
            </a:br>
            <a:r>
              <a:rPr lang="en-US" altLang="zh-CN" sz="4000" b="1" dirty="0" smtClean="0">
                <a:solidFill>
                  <a:schemeClr val="bg1"/>
                </a:solidFill>
              </a:rPr>
              <a:t>Passing </a:t>
            </a:r>
            <a:r>
              <a:rPr lang="en-US" altLang="zh-CN" sz="4000" b="1" smtClean="0">
                <a:solidFill>
                  <a:schemeClr val="bg1"/>
                </a:solidFill>
              </a:rPr>
              <a:t>&amp; Receiving</a:t>
            </a:r>
            <a:r>
              <a:rPr lang="en-US" altLang="zh-CN" sz="4000" b="1" dirty="0">
                <a:solidFill>
                  <a:schemeClr val="bg1"/>
                </a:solidFill>
              </a:rPr>
              <a:t/>
            </a:r>
            <a:br>
              <a:rPr lang="en-US" altLang="zh-CN" sz="4000" b="1" dirty="0">
                <a:solidFill>
                  <a:schemeClr val="bg1"/>
                </a:solidFill>
              </a:rPr>
            </a:br>
            <a:endParaRPr lang="zh-CN" altLang="en-US" sz="4000" b="1" dirty="0" smtClean="0">
              <a:solidFill>
                <a:schemeClr val="bg1"/>
              </a:solidFill>
            </a:endParaRPr>
          </a:p>
        </p:txBody>
      </p:sp>
      <p:pic>
        <p:nvPicPr>
          <p:cNvPr id="16387" name="图片 6" descr="rf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" y="1"/>
            <a:ext cx="1044749" cy="111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48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zh-CN" smtClean="0">
              <a:solidFill>
                <a:prstClr val="black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9447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ina dark ani">
  <a:themeElements>
    <a:clrScheme name="china dark ani 2">
      <a:dk1>
        <a:srgbClr val="808080"/>
      </a:dk1>
      <a:lt1>
        <a:srgbClr val="FFFFFF"/>
      </a:lt1>
      <a:dk2>
        <a:srgbClr val="C81207"/>
      </a:dk2>
      <a:lt2>
        <a:srgbClr val="FCFDCC"/>
      </a:lt2>
      <a:accent1>
        <a:srgbClr val="959349"/>
      </a:accent1>
      <a:accent2>
        <a:srgbClr val="A2BB27"/>
      </a:accent2>
      <a:accent3>
        <a:srgbClr val="E0AAAA"/>
      </a:accent3>
      <a:accent4>
        <a:srgbClr val="DADADA"/>
      </a:accent4>
      <a:accent5>
        <a:srgbClr val="C8C8B1"/>
      </a:accent5>
      <a:accent6>
        <a:srgbClr val="92A922"/>
      </a:accent6>
      <a:hlink>
        <a:srgbClr val="EB6B1D"/>
      </a:hlink>
      <a:folHlink>
        <a:srgbClr val="25A7B5"/>
      </a:folHlink>
    </a:clrScheme>
    <a:fontScheme name="china dark ani">
      <a:majorFont>
        <a:latin typeface="Times New Roman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hina dark ani 1">
        <a:dk1>
          <a:srgbClr val="333333"/>
        </a:dk1>
        <a:lt1>
          <a:srgbClr val="FFFFFF"/>
        </a:lt1>
        <a:dk2>
          <a:srgbClr val="C81207"/>
        </a:dk2>
        <a:lt2>
          <a:srgbClr val="E6EEFE"/>
        </a:lt2>
        <a:accent1>
          <a:srgbClr val="86ABBC"/>
        </a:accent1>
        <a:accent2>
          <a:srgbClr val="F46F0C"/>
        </a:accent2>
        <a:accent3>
          <a:srgbClr val="E0AAAA"/>
        </a:accent3>
        <a:accent4>
          <a:srgbClr val="DADADA"/>
        </a:accent4>
        <a:accent5>
          <a:srgbClr val="C3D2DA"/>
        </a:accent5>
        <a:accent6>
          <a:srgbClr val="DD640A"/>
        </a:accent6>
        <a:hlink>
          <a:srgbClr val="43BC22"/>
        </a:hlink>
        <a:folHlink>
          <a:srgbClr val="EFBF1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na dark ani 2">
        <a:dk1>
          <a:srgbClr val="808080"/>
        </a:dk1>
        <a:lt1>
          <a:srgbClr val="FFFFFF"/>
        </a:lt1>
        <a:dk2>
          <a:srgbClr val="C81207"/>
        </a:dk2>
        <a:lt2>
          <a:srgbClr val="FCFDCC"/>
        </a:lt2>
        <a:accent1>
          <a:srgbClr val="959349"/>
        </a:accent1>
        <a:accent2>
          <a:srgbClr val="A2BB27"/>
        </a:accent2>
        <a:accent3>
          <a:srgbClr val="E0AAAA"/>
        </a:accent3>
        <a:accent4>
          <a:srgbClr val="DADADA"/>
        </a:accent4>
        <a:accent5>
          <a:srgbClr val="C8C8B1"/>
        </a:accent5>
        <a:accent6>
          <a:srgbClr val="92A922"/>
        </a:accent6>
        <a:hlink>
          <a:srgbClr val="EB6B1D"/>
        </a:hlink>
        <a:folHlink>
          <a:srgbClr val="25A7B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na dark ani 3">
        <a:dk1>
          <a:srgbClr val="5F5F5F"/>
        </a:dk1>
        <a:lt1>
          <a:srgbClr val="FFFFFF"/>
        </a:lt1>
        <a:dk2>
          <a:srgbClr val="C81207"/>
        </a:dk2>
        <a:lt2>
          <a:srgbClr val="DFF9EC"/>
        </a:lt2>
        <a:accent1>
          <a:srgbClr val="F6AB16"/>
        </a:accent1>
        <a:accent2>
          <a:srgbClr val="55C050"/>
        </a:accent2>
        <a:accent3>
          <a:srgbClr val="E0AAAA"/>
        </a:accent3>
        <a:accent4>
          <a:srgbClr val="DADADA"/>
        </a:accent4>
        <a:accent5>
          <a:srgbClr val="FAD2AB"/>
        </a:accent5>
        <a:accent6>
          <a:srgbClr val="4CAE48"/>
        </a:accent6>
        <a:hlink>
          <a:srgbClr val="EE4E22"/>
        </a:hlink>
        <a:folHlink>
          <a:srgbClr val="5249C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374</Words>
  <Application>Microsoft Macintosh PowerPoint</Application>
  <PresentationFormat>全屏显示(4:3)</PresentationFormat>
  <Paragraphs>96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26" baseType="lpstr">
      <vt:lpstr>china dark ani</vt:lpstr>
      <vt:lpstr>Office 主题</vt:lpstr>
      <vt:lpstr>足球相关软件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Passing Stats </vt:lpstr>
      <vt:lpstr> Passing &amp; Receiving </vt:lpstr>
      <vt:lpstr>Line Up – Away  against Dalian</vt:lpstr>
      <vt:lpstr> Shouts &amp; Crosses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Handbook of Soccer Match Analysis:  A Systematic Approach to Improving Performance  足球比赛分析手册：一种系统的方法提高比赛成绩</dc:title>
  <dc:creator>陈 小虎</dc:creator>
  <cp:lastModifiedBy>陈 小虎</cp:lastModifiedBy>
  <cp:revision>20</cp:revision>
  <dcterms:created xsi:type="dcterms:W3CDTF">2014-12-02T05:52:42Z</dcterms:created>
  <dcterms:modified xsi:type="dcterms:W3CDTF">2014-12-26T04:29:28Z</dcterms:modified>
</cp:coreProperties>
</file>